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7"/>
  </p:notesMasterIdLst>
  <p:handoutMasterIdLst>
    <p:handoutMasterId r:id="rId18"/>
  </p:handoutMasterIdLst>
  <p:sldIdLst>
    <p:sldId id="1046" r:id="rId5"/>
    <p:sldId id="1856" r:id="rId6"/>
    <p:sldId id="1886" r:id="rId7"/>
    <p:sldId id="1887" r:id="rId8"/>
    <p:sldId id="1896" r:id="rId9"/>
    <p:sldId id="1897" r:id="rId10"/>
    <p:sldId id="1898" r:id="rId11"/>
    <p:sldId id="1899" r:id="rId12"/>
    <p:sldId id="1910" r:id="rId13"/>
    <p:sldId id="1914" r:id="rId14"/>
    <p:sldId id="1915" r:id="rId15"/>
    <p:sldId id="1923" r:id="rId16"/>
  </p:sldIdLst>
  <p:sldSz cx="9144000" cy="6858000" type="screen4x3"/>
  <p:notesSz cx="9144000" cy="6858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tion par défaut" id="{29A5C777-E4AB-6640-9EF5-924F0809D737}">
          <p14:sldIdLst>
            <p14:sldId id="1046"/>
            <p14:sldId id="1856"/>
            <p14:sldId id="1886"/>
            <p14:sldId id="1887"/>
            <p14:sldId id="1896"/>
            <p14:sldId id="1897"/>
            <p14:sldId id="1898"/>
            <p14:sldId id="1899"/>
            <p14:sldId id="1910"/>
            <p14:sldId id="1914"/>
            <p14:sldId id="1915"/>
            <p14:sldId id="1923"/>
          </p14:sldIdLst>
        </p14:section>
      </p14:sectionLst>
    </p:ext>
    <p:ext uri="{EFAFB233-063F-42B5-8137-9DF3F51BA10A}">
      <p15:sldGuideLst xmlns:p15="http://schemas.microsoft.com/office/powerpoint/2012/main">
        <p15:guide id="1" orient="horz" pos="155">
          <p15:clr>
            <a:srgbClr val="A4A3A4"/>
          </p15:clr>
        </p15:guide>
        <p15:guide id="2" orient="horz" pos="2160">
          <p15:clr>
            <a:srgbClr val="A4A3A4"/>
          </p15:clr>
        </p15:guide>
        <p15:guide id="3" pos="2907">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EAE2C45-2893-420A-8480-9DBFC820E269}" name="Sédik Chekir" initials="SC" userId="S::sedik.chekir@autolibvelibmetropole.fr::4136c242-a153-412c-9c95-f429e01fd16c" providerId="AD"/>
  <p188:author id="{0FC353D3-4919-A245-91D9-D04EFEFD1127}" name="Yannick Cabaret" initials="YC" userId="S::yannick.cabaret@autolibvelibmetropole.fr::67d684a4-c02b-4917-939f-293bd9457b84"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Matthieu Fierling" initials="MF" lastIdx="17" clrIdx="0">
    <p:extLst>
      <p:ext uri="{19B8F6BF-5375-455C-9EA6-DF929625EA0E}">
        <p15:presenceInfo xmlns:p15="http://schemas.microsoft.com/office/powerpoint/2012/main" userId="S::matthieu.fierling@autolibvelibmetropole.fr::e66632e1-3806-4a2f-9398-5b90435a680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B6058"/>
    <a:srgbClr val="6F944D"/>
    <a:srgbClr val="24555B"/>
    <a:srgbClr val="3C6CB4"/>
    <a:srgbClr val="1C32AD"/>
    <a:srgbClr val="A3AEA6"/>
    <a:srgbClr val="DBECDB"/>
    <a:srgbClr val="829088"/>
    <a:srgbClr val="FFFD78"/>
    <a:srgbClr val="46435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D45F37E-5B51-FBBC-61DB-CC3B25AAD85B}" v="2" dt="2024-06-18T07:24:27.768"/>
    <p1510:client id="{43924981-B00D-561E-CED5-D5730AF70130}" v="1" dt="2024-06-19T13:45:50.522"/>
    <p1510:client id="{C73D957C-73DD-BDBA-4391-A0FC96E6063D}" v="58" dt="2024-06-17T17:23:13.317"/>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Style léger 1 - Accentuation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8EC20E35-A176-4012-BC5E-935CFFF8708E}" styleName="Style moyen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94694"/>
  </p:normalViewPr>
  <p:slideViewPr>
    <p:cSldViewPr snapToGrid="0">
      <p:cViewPr varScale="1">
        <p:scale>
          <a:sx n="121" d="100"/>
          <a:sy n="121" d="100"/>
        </p:scale>
        <p:origin x="696" y="176"/>
      </p:cViewPr>
      <p:guideLst>
        <p:guide orient="horz" pos="155"/>
        <p:guide orient="horz" pos="2160"/>
        <p:guide pos="2907"/>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26" Type="http://schemas.microsoft.com/office/2018/10/relationships/authors" Target="authors.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athalie Couram" userId="S::nathalie.couram@autolibvelibmetropole.fr::a21e3451-6bac-4ea4-a286-43589e3d1d35" providerId="AD" clId="Web-{3D45F37E-5B51-FBBC-61DB-CC3B25AAD85B}"/>
    <pc:docChg chg="modSld">
      <pc:chgData name="Nathalie Couram" userId="S::nathalie.couram@autolibvelibmetropole.fr::a21e3451-6bac-4ea4-a286-43589e3d1d35" providerId="AD" clId="Web-{3D45F37E-5B51-FBBC-61DB-CC3B25AAD85B}" dt="2024-06-18T07:24:27.768" v="1" actId="20577"/>
      <pc:docMkLst>
        <pc:docMk/>
      </pc:docMkLst>
      <pc:sldChg chg="modSp">
        <pc:chgData name="Nathalie Couram" userId="S::nathalie.couram@autolibvelibmetropole.fr::a21e3451-6bac-4ea4-a286-43589e3d1d35" providerId="AD" clId="Web-{3D45F37E-5B51-FBBC-61DB-CC3B25AAD85B}" dt="2024-06-18T07:24:27.768" v="1" actId="20577"/>
        <pc:sldMkLst>
          <pc:docMk/>
          <pc:sldMk cId="1828069173" sldId="1899"/>
        </pc:sldMkLst>
        <pc:spChg chg="mod">
          <ac:chgData name="Nathalie Couram" userId="S::nathalie.couram@autolibvelibmetropole.fr::a21e3451-6bac-4ea4-a286-43589e3d1d35" providerId="AD" clId="Web-{3D45F37E-5B51-FBBC-61DB-CC3B25AAD85B}" dt="2024-06-18T07:24:27.768" v="1" actId="20577"/>
          <ac:spMkLst>
            <pc:docMk/>
            <pc:sldMk cId="1828069173" sldId="1899"/>
            <ac:spMk id="3" creationId="{D1385C71-290D-AEC5-66C9-316F0B6FC03C}"/>
          </ac:spMkLst>
        </pc:spChg>
      </pc:sldChg>
    </pc:docChg>
  </pc:docChgLst>
  <pc:docChgLst>
    <pc:chgData name="Sédik Chekir" userId="S::sedik.chekir@autolibvelibmetropole.fr::4136c242-a153-412c-9c95-f429e01fd16c" providerId="AD" clId="Web-{C73D957C-73DD-BDBA-4391-A0FC96E6063D}"/>
    <pc:docChg chg="modSld">
      <pc:chgData name="Sédik Chekir" userId="S::sedik.chekir@autolibvelibmetropole.fr::4136c242-a153-412c-9c95-f429e01fd16c" providerId="AD" clId="Web-{C73D957C-73DD-BDBA-4391-A0FC96E6063D}" dt="2024-06-17T17:23:11.442" v="27" actId="20577"/>
      <pc:docMkLst>
        <pc:docMk/>
      </pc:docMkLst>
      <pc:sldChg chg="modSp">
        <pc:chgData name="Sédik Chekir" userId="S::sedik.chekir@autolibvelibmetropole.fr::4136c242-a153-412c-9c95-f429e01fd16c" providerId="AD" clId="Web-{C73D957C-73DD-BDBA-4391-A0FC96E6063D}" dt="2024-06-17T17:23:11.442" v="27" actId="20577"/>
        <pc:sldMkLst>
          <pc:docMk/>
          <pc:sldMk cId="1179748931" sldId="1910"/>
        </pc:sldMkLst>
        <pc:spChg chg="mod">
          <ac:chgData name="Sédik Chekir" userId="S::sedik.chekir@autolibvelibmetropole.fr::4136c242-a153-412c-9c95-f429e01fd16c" providerId="AD" clId="Web-{C73D957C-73DD-BDBA-4391-A0FC96E6063D}" dt="2024-06-17T17:23:11.442" v="27" actId="20577"/>
          <ac:spMkLst>
            <pc:docMk/>
            <pc:sldMk cId="1179748931" sldId="1910"/>
            <ac:spMk id="5" creationId="{89DBE80F-8F20-FD9B-D667-5F457F4DDC24}"/>
          </ac:spMkLst>
        </pc:spChg>
      </pc:sldChg>
    </pc:docChg>
  </pc:docChgLst>
  <pc:docChgLst>
    <pc:chgData name="Pierre Sidibe" userId="S::pierre.sidibe@autolibvelibmetropole.fr::ed2ae27a-2ae0-46ff-93bc-b637b560b78b" providerId="AD" clId="Web-{43924981-B00D-561E-CED5-D5730AF70130}"/>
    <pc:docChg chg="modSld">
      <pc:chgData name="Pierre Sidibe" userId="S::pierre.sidibe@autolibvelibmetropole.fr::ed2ae27a-2ae0-46ff-93bc-b637b560b78b" providerId="AD" clId="Web-{43924981-B00D-561E-CED5-D5730AF70130}" dt="2024-06-19T13:45:50.522" v="0" actId="1076"/>
      <pc:docMkLst>
        <pc:docMk/>
      </pc:docMkLst>
      <pc:sldChg chg="modSp">
        <pc:chgData name="Pierre Sidibe" userId="S::pierre.sidibe@autolibvelibmetropole.fr::ed2ae27a-2ae0-46ff-93bc-b637b560b78b" providerId="AD" clId="Web-{43924981-B00D-561E-CED5-D5730AF70130}" dt="2024-06-19T13:45:50.522" v="0" actId="1076"/>
        <pc:sldMkLst>
          <pc:docMk/>
          <pc:sldMk cId="3057889055" sldId="1923"/>
        </pc:sldMkLst>
        <pc:spChg chg="mod">
          <ac:chgData name="Pierre Sidibe" userId="S::pierre.sidibe@autolibvelibmetropole.fr::ed2ae27a-2ae0-46ff-93bc-b637b560b78b" providerId="AD" clId="Web-{43924981-B00D-561E-CED5-D5730AF70130}" dt="2024-06-19T13:45:50.522" v="0" actId="1076"/>
          <ac:spMkLst>
            <pc:docMk/>
            <pc:sldMk cId="3057889055" sldId="1923"/>
            <ac:spMk id="3" creationId="{F781DFC0-B5D7-682F-5686-51D7B5E390D5}"/>
          </ac:spMkLst>
        </pc:spChg>
      </pc:sldChg>
    </pc:docChg>
  </pc:docChgLst>
  <pc:docChgLst>
    <pc:chgData name="Fabienne PUIG" userId="S::fabienne.puig@autolibvelibmetropole.fr::48112b9f-0208-447d-8515-e1a2677c06f8" providerId="AD" clId="Web-{151479B9-555E-1395-60D7-5852B76DF9B2}"/>
    <pc:docChg chg="modSld">
      <pc:chgData name="Fabienne PUIG" userId="S::fabienne.puig@autolibvelibmetropole.fr::48112b9f-0208-447d-8515-e1a2677c06f8" providerId="AD" clId="Web-{151479B9-555E-1395-60D7-5852B76DF9B2}" dt="2024-06-17T05:36:01.115" v="3" actId="1076"/>
      <pc:docMkLst>
        <pc:docMk/>
      </pc:docMkLst>
      <pc:sldChg chg="modSp">
        <pc:chgData name="Fabienne PUIG" userId="S::fabienne.puig@autolibvelibmetropole.fr::48112b9f-0208-447d-8515-e1a2677c06f8" providerId="AD" clId="Web-{151479B9-555E-1395-60D7-5852B76DF9B2}" dt="2024-06-17T05:36:01.115" v="3" actId="1076"/>
        <pc:sldMkLst>
          <pc:docMk/>
          <pc:sldMk cId="3926843777" sldId="1900"/>
        </pc:sldMkLst>
        <pc:spChg chg="mod">
          <ac:chgData name="Fabienne PUIG" userId="S::fabienne.puig@autolibvelibmetropole.fr::48112b9f-0208-447d-8515-e1a2677c06f8" providerId="AD" clId="Web-{151479B9-555E-1395-60D7-5852B76DF9B2}" dt="2024-06-17T05:36:01.115" v="3" actId="1076"/>
          <ac:spMkLst>
            <pc:docMk/>
            <pc:sldMk cId="3926843777" sldId="1900"/>
            <ac:spMk id="9" creationId="{9DB7B1F5-76A8-E2A9-F01E-91D35B35D6F1}"/>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5179484" y="0"/>
            <a:ext cx="3962400" cy="342900"/>
          </a:xfrm>
          <a:prstGeom prst="rect">
            <a:avLst/>
          </a:prstGeom>
        </p:spPr>
        <p:txBody>
          <a:bodyPr vert="horz" lIns="91440" tIns="45720" rIns="91440" bIns="45720" rtlCol="0"/>
          <a:lstStyle>
            <a:lvl1pPr algn="r">
              <a:defRPr sz="1200"/>
            </a:lvl1pPr>
          </a:lstStyle>
          <a:p>
            <a:fld id="{53A568E1-A215-0E46-AFBE-A4B4A3617816}" type="datetimeFigureOut">
              <a:rPr lang="fr-FR" smtClean="0"/>
              <a:t>19/06/2024</a:t>
            </a:fld>
            <a:endParaRPr lang="fr-FR"/>
          </a:p>
        </p:txBody>
      </p:sp>
      <p:sp>
        <p:nvSpPr>
          <p:cNvPr id="4" name="Espace réservé du pied de page 3"/>
          <p:cNvSpPr>
            <a:spLocks noGrp="1"/>
          </p:cNvSpPr>
          <p:nvPr>
            <p:ph type="ftr" sz="quarter" idx="2"/>
          </p:nvPr>
        </p:nvSpPr>
        <p:spPr>
          <a:xfrm>
            <a:off x="0" y="6513910"/>
            <a:ext cx="3962400" cy="3429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5179484" y="6513910"/>
            <a:ext cx="3962400" cy="342900"/>
          </a:xfrm>
          <a:prstGeom prst="rect">
            <a:avLst/>
          </a:prstGeom>
        </p:spPr>
        <p:txBody>
          <a:bodyPr vert="horz" lIns="91440" tIns="45720" rIns="91440" bIns="45720" rtlCol="0" anchor="b"/>
          <a:lstStyle>
            <a:lvl1pPr algn="r">
              <a:defRPr sz="1200"/>
            </a:lvl1pPr>
          </a:lstStyle>
          <a:p>
            <a:fld id="{0D299BEE-F315-B14A-B127-4D2BDAB6520A}" type="slidenum">
              <a:rPr lang="fr-FR" smtClean="0"/>
              <a:t>‹N°›</a:t>
            </a:fld>
            <a:endParaRPr lang="fr-FR"/>
          </a:p>
        </p:txBody>
      </p:sp>
    </p:spTree>
    <p:extLst>
      <p:ext uri="{BB962C8B-B14F-4D97-AF65-F5344CB8AC3E}">
        <p14:creationId xmlns:p14="http://schemas.microsoft.com/office/powerpoint/2010/main" val="347200951"/>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5179484" y="0"/>
            <a:ext cx="3962400" cy="342900"/>
          </a:xfrm>
          <a:prstGeom prst="rect">
            <a:avLst/>
          </a:prstGeom>
        </p:spPr>
        <p:txBody>
          <a:bodyPr vert="horz" lIns="91440" tIns="45720" rIns="91440" bIns="45720" rtlCol="0"/>
          <a:lstStyle>
            <a:lvl1pPr algn="r">
              <a:defRPr sz="1200"/>
            </a:lvl1pPr>
          </a:lstStyle>
          <a:p>
            <a:fld id="{293C03C8-6851-BF41-9817-A007C2840AC4}" type="datetimeFigureOut">
              <a:rPr lang="fr-FR" smtClean="0"/>
              <a:t>19/06/2024</a:t>
            </a:fld>
            <a:endParaRPr lang="fr-FR"/>
          </a:p>
        </p:txBody>
      </p:sp>
      <p:sp>
        <p:nvSpPr>
          <p:cNvPr id="4" name="Espace réservé de l'image des diapositives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914400" y="3257550"/>
            <a:ext cx="7315200" cy="308610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6513910"/>
            <a:ext cx="3962400" cy="3429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5179484" y="6513910"/>
            <a:ext cx="3962400" cy="342900"/>
          </a:xfrm>
          <a:prstGeom prst="rect">
            <a:avLst/>
          </a:prstGeom>
        </p:spPr>
        <p:txBody>
          <a:bodyPr vert="horz" lIns="91440" tIns="45720" rIns="91440" bIns="45720" rtlCol="0" anchor="b"/>
          <a:lstStyle>
            <a:lvl1pPr algn="r">
              <a:defRPr sz="1200"/>
            </a:lvl1pPr>
          </a:lstStyle>
          <a:p>
            <a:fld id="{6257FF3D-ED3F-3F47-BDB8-927FC737CD17}" type="slidenum">
              <a:rPr lang="fr-FR" smtClean="0"/>
              <a:t>‹N°›</a:t>
            </a:fld>
            <a:endParaRPr lang="fr-FR"/>
          </a:p>
        </p:txBody>
      </p:sp>
    </p:spTree>
    <p:extLst>
      <p:ext uri="{BB962C8B-B14F-4D97-AF65-F5344CB8AC3E}">
        <p14:creationId xmlns:p14="http://schemas.microsoft.com/office/powerpoint/2010/main" val="2806139603"/>
      </p:ext>
    </p:extLst>
  </p:cSld>
  <p:clrMap bg1="lt1" tx1="dk1" bg2="lt2" tx2="dk2" accent1="accent1" accent2="accent2" accent3="accent3" accent4="accent4" accent5="accent5" accent6="accent6" hlink="hlink" folHlink="folHlink"/>
  <p:hf sldNum="0"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Tree>
    <p:extLst>
      <p:ext uri="{BB962C8B-B14F-4D97-AF65-F5344CB8AC3E}">
        <p14:creationId xmlns:p14="http://schemas.microsoft.com/office/powerpoint/2010/main" val="138840377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11.png"/><Relationship Id="rId4" Type="http://schemas.openxmlformats.org/officeDocument/2006/relationships/image" Target="../media/image10.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11.png"/><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uv.">
    <p:spTree>
      <p:nvGrpSpPr>
        <p:cNvPr id="1" name=""/>
        <p:cNvGrpSpPr/>
        <p:nvPr/>
      </p:nvGrpSpPr>
      <p:grpSpPr>
        <a:xfrm>
          <a:off x="0" y="0"/>
          <a:ext cx="0" cy="0"/>
          <a:chOff x="0" y="0"/>
          <a:chExt cx="0" cy="0"/>
        </a:xfrm>
      </p:grpSpPr>
      <p:sp>
        <p:nvSpPr>
          <p:cNvPr id="8" name="Rectangle 7"/>
          <p:cNvSpPr/>
          <p:nvPr userDrawn="1"/>
        </p:nvSpPr>
        <p:spPr>
          <a:xfrm>
            <a:off x="252000" y="252000"/>
            <a:ext cx="4320000" cy="6354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 name="Titre 1"/>
          <p:cNvSpPr>
            <a:spLocks noGrp="1"/>
          </p:cNvSpPr>
          <p:nvPr>
            <p:ph type="ctrTitle"/>
          </p:nvPr>
        </p:nvSpPr>
        <p:spPr>
          <a:xfrm>
            <a:off x="5076000" y="3035341"/>
            <a:ext cx="3816000" cy="1187663"/>
          </a:xfrm>
        </p:spPr>
        <p:txBody>
          <a:bodyPr lIns="0" tIns="0" rIns="0" bIns="0" anchor="t" anchorCtr="0">
            <a:noAutofit/>
          </a:bodyPr>
          <a:lstStyle>
            <a:lvl1pPr algn="l">
              <a:lnSpc>
                <a:spcPct val="90000"/>
              </a:lnSpc>
              <a:defRPr sz="3400" b="1">
                <a:solidFill>
                  <a:schemeClr val="tx2"/>
                </a:solidFill>
              </a:defRPr>
            </a:lvl1pPr>
          </a:lstStyle>
          <a:p>
            <a:r>
              <a:rPr lang="fr-FR"/>
              <a:t>Cliquez et modifiez le titre</a:t>
            </a:r>
          </a:p>
        </p:txBody>
      </p:sp>
      <p:sp>
        <p:nvSpPr>
          <p:cNvPr id="3" name="Sous-titre 2"/>
          <p:cNvSpPr>
            <a:spLocks noGrp="1"/>
          </p:cNvSpPr>
          <p:nvPr>
            <p:ph type="subTitle" idx="1"/>
          </p:nvPr>
        </p:nvSpPr>
        <p:spPr>
          <a:xfrm>
            <a:off x="5076000" y="4252586"/>
            <a:ext cx="3816000" cy="725774"/>
          </a:xfrm>
        </p:spPr>
        <p:txBody>
          <a:bodyPr lIns="0" tIns="0" rIns="0" bIns="0" anchor="t" anchorCtr="0">
            <a:noAutofit/>
          </a:bodyPr>
          <a:lstStyle>
            <a:lvl1pPr marL="0" indent="0" algn="l">
              <a:lnSpc>
                <a:spcPct val="90000"/>
              </a:lnSpc>
              <a:spcBef>
                <a:spcPts val="0"/>
              </a:spcBef>
              <a:buNone/>
              <a:defRPr sz="2400">
                <a:solidFill>
                  <a:srgbClr val="A3AEA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Cliquez pour modifier le style des sous-titres du masque</a:t>
            </a:r>
          </a:p>
        </p:txBody>
      </p:sp>
      <p:pic>
        <p:nvPicPr>
          <p:cNvPr id="7" name="Image 6" descr="logo_Lib_blanc.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735312" y="2634996"/>
            <a:ext cx="3389376" cy="1588008"/>
          </a:xfrm>
          <a:prstGeom prst="rect">
            <a:avLst/>
          </a:prstGeom>
        </p:spPr>
      </p:pic>
      <p:sp>
        <p:nvSpPr>
          <p:cNvPr id="10" name="Espace réservé du contenu 9"/>
          <p:cNvSpPr>
            <a:spLocks noGrp="1"/>
          </p:cNvSpPr>
          <p:nvPr>
            <p:ph sz="quarter" idx="10"/>
          </p:nvPr>
        </p:nvSpPr>
        <p:spPr>
          <a:xfrm>
            <a:off x="5075238" y="5314681"/>
            <a:ext cx="3816350" cy="287390"/>
          </a:xfrm>
        </p:spPr>
        <p:txBody>
          <a:bodyPr lIns="0" tIns="0" rIns="0" bIns="0">
            <a:noAutofit/>
          </a:bodyPr>
          <a:lstStyle>
            <a:lvl1pPr marL="0" indent="0">
              <a:lnSpc>
                <a:spcPct val="90000"/>
              </a:lnSpc>
              <a:spcBef>
                <a:spcPts val="0"/>
              </a:spcBef>
              <a:buFontTx/>
              <a:buNone/>
              <a:defRPr sz="1400">
                <a:solidFill>
                  <a:schemeClr val="tx2"/>
                </a:solidFill>
              </a:defRPr>
            </a:lvl1pPr>
            <a:lvl2pPr marL="0" indent="0">
              <a:lnSpc>
                <a:spcPct val="90000"/>
              </a:lnSpc>
              <a:spcBef>
                <a:spcPts val="0"/>
              </a:spcBef>
              <a:buFontTx/>
              <a:buNone/>
              <a:defRPr sz="1400">
                <a:solidFill>
                  <a:schemeClr val="tx2"/>
                </a:solidFill>
              </a:defRPr>
            </a:lvl2pPr>
            <a:lvl3pPr marL="0" indent="0">
              <a:lnSpc>
                <a:spcPct val="90000"/>
              </a:lnSpc>
              <a:spcBef>
                <a:spcPts val="0"/>
              </a:spcBef>
              <a:buFontTx/>
              <a:buNone/>
              <a:defRPr sz="1400">
                <a:solidFill>
                  <a:schemeClr val="tx2"/>
                </a:solidFill>
              </a:defRPr>
            </a:lvl3pPr>
            <a:lvl4pPr marL="0" indent="0">
              <a:lnSpc>
                <a:spcPct val="90000"/>
              </a:lnSpc>
              <a:spcBef>
                <a:spcPts val="0"/>
              </a:spcBef>
              <a:buFontTx/>
              <a:buNone/>
              <a:defRPr sz="1400">
                <a:solidFill>
                  <a:schemeClr val="tx2"/>
                </a:solidFill>
              </a:defRPr>
            </a:lvl4pPr>
            <a:lvl5pPr marL="0" indent="0">
              <a:lnSpc>
                <a:spcPct val="90000"/>
              </a:lnSpc>
              <a:spcBef>
                <a:spcPts val="0"/>
              </a:spcBef>
              <a:buFontTx/>
              <a:buNone/>
              <a:defRPr sz="1400">
                <a:solidFill>
                  <a:schemeClr val="tx2"/>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2548449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hoto seul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4" name="Espace réservé pour une image  8"/>
          <p:cNvSpPr>
            <a:spLocks noGrp="1"/>
          </p:cNvSpPr>
          <p:nvPr>
            <p:ph type="pic" sz="quarter" idx="10"/>
          </p:nvPr>
        </p:nvSpPr>
        <p:spPr>
          <a:xfrm>
            <a:off x="252000" y="1547814"/>
            <a:ext cx="8640001" cy="4526150"/>
          </a:xfrm>
        </p:spPr>
        <p:txBody>
          <a:bodyPr/>
          <a:lstStyle>
            <a:lvl1pPr>
              <a:defRPr sz="1000"/>
            </a:lvl1pPr>
          </a:lstStyle>
          <a:p>
            <a:endParaRPr lang="fr-FR"/>
          </a:p>
        </p:txBody>
      </p:sp>
      <p:sp>
        <p:nvSpPr>
          <p:cNvPr id="7" name="Espace réservé du contenu 6"/>
          <p:cNvSpPr>
            <a:spLocks noGrp="1"/>
          </p:cNvSpPr>
          <p:nvPr>
            <p:ph sz="quarter" idx="11"/>
          </p:nvPr>
        </p:nvSpPr>
        <p:spPr>
          <a:xfrm>
            <a:off x="252000" y="243523"/>
            <a:ext cx="8639588" cy="315277"/>
          </a:xfrm>
        </p:spPr>
        <p:txBody>
          <a:bodyPr/>
          <a:lstStyle>
            <a:lvl1pPr>
              <a:spcBef>
                <a:spcPts val="0"/>
              </a:spcBef>
              <a:buFontTx/>
              <a:buNone/>
              <a:defRPr sz="1900" b="1">
                <a:solidFill>
                  <a:srgbClr val="4B6058"/>
                </a:solidFill>
              </a:defRPr>
            </a:lvl1pPr>
            <a:lvl2pPr marL="0" indent="0">
              <a:spcBef>
                <a:spcPts val="0"/>
              </a:spcBef>
              <a:buFontTx/>
              <a:buNone/>
              <a:defRPr sz="1900" b="1">
                <a:solidFill>
                  <a:srgbClr val="4B6058"/>
                </a:solidFill>
              </a:defRPr>
            </a:lvl2pPr>
            <a:lvl3pPr marL="0" indent="0">
              <a:spcBef>
                <a:spcPts val="0"/>
              </a:spcBef>
              <a:buFontTx/>
              <a:buNone/>
              <a:defRPr sz="1900" b="1">
                <a:solidFill>
                  <a:srgbClr val="4B6058"/>
                </a:solidFill>
              </a:defRPr>
            </a:lvl3pPr>
            <a:lvl4pPr marL="0" indent="0">
              <a:spcBef>
                <a:spcPts val="0"/>
              </a:spcBef>
              <a:buFontTx/>
              <a:buNone/>
              <a:defRPr sz="1900" b="1">
                <a:solidFill>
                  <a:srgbClr val="4B6058"/>
                </a:solidFill>
              </a:defRPr>
            </a:lvl4pPr>
            <a:lvl5pPr marL="0" indent="0">
              <a:spcBef>
                <a:spcPts val="0"/>
              </a:spcBef>
              <a:buFontTx/>
              <a:buNone/>
              <a:defRPr sz="1900" b="1">
                <a:solidFill>
                  <a:srgbClr val="4B6058"/>
                </a:solidFill>
              </a:defRPr>
            </a:lvl5pPr>
          </a:lstStyle>
          <a:p>
            <a:pPr lvl="0"/>
            <a:r>
              <a:rPr lang="fr-FR"/>
              <a:t>Cliquez pour modifier les styles du texte du masque</a:t>
            </a:r>
          </a:p>
        </p:txBody>
      </p:sp>
    </p:spTree>
    <p:extLst>
      <p:ext uri="{BB962C8B-B14F-4D97-AF65-F5344CB8AC3E}">
        <p14:creationId xmlns:p14="http://schemas.microsoft.com/office/powerpoint/2010/main" val="5409413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ierge">
    <p:spTree>
      <p:nvGrpSpPr>
        <p:cNvPr id="1" name=""/>
        <p:cNvGrpSpPr/>
        <p:nvPr/>
      </p:nvGrpSpPr>
      <p:grpSpPr>
        <a:xfrm>
          <a:off x="0" y="0"/>
          <a:ext cx="0" cy="0"/>
          <a:chOff x="0" y="0"/>
          <a:chExt cx="0" cy="0"/>
        </a:xfrm>
      </p:grpSpPr>
    </p:spTree>
    <p:extLst>
      <p:ext uri="{BB962C8B-B14F-4D97-AF65-F5344CB8AC3E}">
        <p14:creationId xmlns:p14="http://schemas.microsoft.com/office/powerpoint/2010/main" val="7730703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23EB922-BB6D-064A-9083-2EF48D96894D}"/>
              </a:ext>
            </a:extLst>
          </p:cNvPr>
          <p:cNvSpPr>
            <a:spLocks noGrp="1"/>
          </p:cNvSpPr>
          <p:nvPr>
            <p:ph type="ctrTitle"/>
          </p:nvPr>
        </p:nvSpPr>
        <p:spPr>
          <a:xfrm>
            <a:off x="1143000" y="1122363"/>
            <a:ext cx="6858000" cy="2387600"/>
          </a:xfrm>
        </p:spPr>
        <p:txBody>
          <a:bodyPr anchor="b"/>
          <a:lstStyle>
            <a:lvl1pPr algn="ctr">
              <a:defRPr sz="4500"/>
            </a:lvl1pPr>
          </a:lstStyle>
          <a:p>
            <a:r>
              <a:rPr lang="fr-FR"/>
              <a:t>Modifiez le style du titre</a:t>
            </a:r>
          </a:p>
        </p:txBody>
      </p:sp>
      <p:sp>
        <p:nvSpPr>
          <p:cNvPr id="3" name="Sous-titre 2">
            <a:extLst>
              <a:ext uri="{FF2B5EF4-FFF2-40B4-BE49-F238E27FC236}">
                <a16:creationId xmlns:a16="http://schemas.microsoft.com/office/drawing/2014/main" id="{F9C64EC7-C03A-C540-AE40-C0407078B617}"/>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BD98B90B-33B1-8F49-AD84-39958B80909A}"/>
              </a:ext>
            </a:extLst>
          </p:cNvPr>
          <p:cNvSpPr>
            <a:spLocks noGrp="1"/>
          </p:cNvSpPr>
          <p:nvPr>
            <p:ph type="dt" sz="half" idx="10"/>
          </p:nvPr>
        </p:nvSpPr>
        <p:spPr/>
        <p:txBody>
          <a:bodyPr/>
          <a:lstStyle/>
          <a:p>
            <a:fld id="{88CEBCC7-EF7F-4548-B772-46D8CF3A97C3}" type="datetime1">
              <a:rPr lang="fr-FR" smtClean="0"/>
              <a:t>19/06/2024</a:t>
            </a:fld>
            <a:endParaRPr lang="fr-FR"/>
          </a:p>
        </p:txBody>
      </p:sp>
      <p:sp>
        <p:nvSpPr>
          <p:cNvPr id="5" name="Espace réservé du pied de page 4">
            <a:extLst>
              <a:ext uri="{FF2B5EF4-FFF2-40B4-BE49-F238E27FC236}">
                <a16:creationId xmlns:a16="http://schemas.microsoft.com/office/drawing/2014/main" id="{253B7F8F-0B96-414C-A5A1-5F241A59079F}"/>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F7DBA5A9-4034-F04D-80E7-1F5C37F47CF8}"/>
              </a:ext>
            </a:extLst>
          </p:cNvPr>
          <p:cNvSpPr>
            <a:spLocks noGrp="1"/>
          </p:cNvSpPr>
          <p:nvPr>
            <p:ph type="sldNum" sz="quarter" idx="12"/>
          </p:nvPr>
        </p:nvSpPr>
        <p:spPr/>
        <p:txBody>
          <a:bodyPr/>
          <a:lstStyle/>
          <a:p>
            <a:fld id="{39425071-7539-5849-B913-44185F52E57E}" type="slidenum">
              <a:rPr lang="fr-FR" smtClean="0"/>
              <a:t>‹N°›</a:t>
            </a:fld>
            <a:endParaRPr lang="fr-FR"/>
          </a:p>
        </p:txBody>
      </p:sp>
    </p:spTree>
    <p:extLst>
      <p:ext uri="{BB962C8B-B14F-4D97-AF65-F5344CB8AC3E}">
        <p14:creationId xmlns:p14="http://schemas.microsoft.com/office/powerpoint/2010/main" val="34170005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Disposition personnalisé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8ADAEAA-6FE0-4519-9A20-852751BA5834}"/>
              </a:ext>
            </a:extLst>
          </p:cNvPr>
          <p:cNvSpPr>
            <a:spLocks noGrp="1"/>
          </p:cNvSpPr>
          <p:nvPr>
            <p:ph type="title"/>
          </p:nvPr>
        </p:nvSpPr>
        <p:spPr/>
        <p:txBody>
          <a:bodyPr/>
          <a:lstStyle/>
          <a:p>
            <a:r>
              <a:rPr lang="fr-FR"/>
              <a:t>Modifiez le style du titre</a:t>
            </a:r>
          </a:p>
        </p:txBody>
      </p:sp>
      <p:sp>
        <p:nvSpPr>
          <p:cNvPr id="3" name="Espace réservé du numéro de diapositive 2">
            <a:extLst>
              <a:ext uri="{FF2B5EF4-FFF2-40B4-BE49-F238E27FC236}">
                <a16:creationId xmlns:a16="http://schemas.microsoft.com/office/drawing/2014/main" id="{7D132122-343E-4248-B571-582258213C29}"/>
              </a:ext>
            </a:extLst>
          </p:cNvPr>
          <p:cNvSpPr>
            <a:spLocks noGrp="1"/>
          </p:cNvSpPr>
          <p:nvPr>
            <p:ph type="sldNum" sz="quarter" idx="10"/>
          </p:nvPr>
        </p:nvSpPr>
        <p:spPr/>
        <p:txBody>
          <a:bodyPr/>
          <a:lstStyle/>
          <a:p>
            <a:pPr defTabSz="685765" hangingPunct="0">
              <a:defRPr/>
            </a:pPr>
            <a:fld id="{86CB4B4D-7CA3-9044-876B-883B54F8677D}" type="slidenum">
              <a:rPr lang="fr-FR" sz="1200" kern="0" smtClean="0">
                <a:solidFill>
                  <a:srgbClr val="FFFFFF"/>
                </a:solidFill>
                <a:cs typeface="Calibri"/>
                <a:sym typeface="Calibri"/>
              </a:rPr>
              <a:pPr defTabSz="685765" hangingPunct="0">
                <a:defRPr/>
              </a:pPr>
              <a:t>‹N°›</a:t>
            </a:fld>
            <a:endParaRPr lang="fr-FR" sz="1200" kern="0">
              <a:solidFill>
                <a:srgbClr val="FFFFFF"/>
              </a:solidFill>
              <a:cs typeface="Calibri"/>
              <a:sym typeface="Calibri"/>
            </a:endParaRPr>
          </a:p>
        </p:txBody>
      </p:sp>
    </p:spTree>
    <p:extLst>
      <p:ext uri="{BB962C8B-B14F-4D97-AF65-F5344CB8AC3E}">
        <p14:creationId xmlns:p14="http://schemas.microsoft.com/office/powerpoint/2010/main" val="2006106660"/>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uv. + photo">
    <p:spTree>
      <p:nvGrpSpPr>
        <p:cNvPr id="1" name=""/>
        <p:cNvGrpSpPr/>
        <p:nvPr/>
      </p:nvGrpSpPr>
      <p:grpSpPr>
        <a:xfrm>
          <a:off x="0" y="0"/>
          <a:ext cx="0" cy="0"/>
          <a:chOff x="0" y="0"/>
          <a:chExt cx="0" cy="0"/>
        </a:xfrm>
      </p:grpSpPr>
      <p:sp>
        <p:nvSpPr>
          <p:cNvPr id="5" name="Espace réservé pour une image  4"/>
          <p:cNvSpPr>
            <a:spLocks noGrp="1"/>
          </p:cNvSpPr>
          <p:nvPr>
            <p:ph type="pic" sz="quarter" idx="11"/>
          </p:nvPr>
        </p:nvSpPr>
        <p:spPr>
          <a:xfrm>
            <a:off x="252000" y="252413"/>
            <a:ext cx="4320000" cy="6353175"/>
          </a:xfrm>
        </p:spPr>
        <p:txBody>
          <a:bodyPr lIns="0" tIns="0" rIns="0" bIns="0">
            <a:noAutofit/>
          </a:bodyPr>
          <a:lstStyle>
            <a:lvl1pPr marL="0" indent="0">
              <a:lnSpc>
                <a:spcPct val="90000"/>
              </a:lnSpc>
              <a:spcBef>
                <a:spcPts val="0"/>
              </a:spcBef>
              <a:defRPr sz="1000"/>
            </a:lvl1pPr>
          </a:lstStyle>
          <a:p>
            <a:endParaRPr lang="fr-FR"/>
          </a:p>
        </p:txBody>
      </p:sp>
      <p:sp>
        <p:nvSpPr>
          <p:cNvPr id="2" name="Titre 1"/>
          <p:cNvSpPr>
            <a:spLocks noGrp="1"/>
          </p:cNvSpPr>
          <p:nvPr>
            <p:ph type="ctrTitle"/>
          </p:nvPr>
        </p:nvSpPr>
        <p:spPr>
          <a:xfrm>
            <a:off x="5076000" y="3035341"/>
            <a:ext cx="3816000" cy="1187663"/>
          </a:xfrm>
        </p:spPr>
        <p:txBody>
          <a:bodyPr lIns="0" tIns="0" rIns="0" bIns="0" anchor="t" anchorCtr="0">
            <a:noAutofit/>
          </a:bodyPr>
          <a:lstStyle>
            <a:lvl1pPr algn="l">
              <a:lnSpc>
                <a:spcPct val="90000"/>
              </a:lnSpc>
              <a:defRPr sz="3400" b="1">
                <a:solidFill>
                  <a:schemeClr val="tx2"/>
                </a:solidFill>
              </a:defRPr>
            </a:lvl1pPr>
          </a:lstStyle>
          <a:p>
            <a:r>
              <a:rPr lang="fr-FR"/>
              <a:t>Cliquez et modifiez le titre</a:t>
            </a:r>
          </a:p>
        </p:txBody>
      </p:sp>
      <p:sp>
        <p:nvSpPr>
          <p:cNvPr id="3" name="Sous-titre 2"/>
          <p:cNvSpPr>
            <a:spLocks noGrp="1"/>
          </p:cNvSpPr>
          <p:nvPr>
            <p:ph type="subTitle" idx="1"/>
          </p:nvPr>
        </p:nvSpPr>
        <p:spPr>
          <a:xfrm>
            <a:off x="5076000" y="4252586"/>
            <a:ext cx="3816000" cy="725774"/>
          </a:xfrm>
        </p:spPr>
        <p:txBody>
          <a:bodyPr lIns="0" tIns="0" rIns="0" bIns="0" anchor="t" anchorCtr="0">
            <a:noAutofit/>
          </a:bodyPr>
          <a:lstStyle>
            <a:lvl1pPr marL="0" indent="0" algn="l">
              <a:lnSpc>
                <a:spcPct val="90000"/>
              </a:lnSpc>
              <a:spcBef>
                <a:spcPts val="0"/>
              </a:spcBef>
              <a:buNone/>
              <a:defRPr sz="2400">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Cliquez pour modifier le style des sous-titres du masque</a:t>
            </a:r>
          </a:p>
        </p:txBody>
      </p:sp>
      <p:sp>
        <p:nvSpPr>
          <p:cNvPr id="10" name="Espace réservé du contenu 9"/>
          <p:cNvSpPr>
            <a:spLocks noGrp="1"/>
          </p:cNvSpPr>
          <p:nvPr>
            <p:ph sz="quarter" idx="10"/>
          </p:nvPr>
        </p:nvSpPr>
        <p:spPr>
          <a:xfrm>
            <a:off x="5075238" y="5314681"/>
            <a:ext cx="3816350" cy="287390"/>
          </a:xfrm>
        </p:spPr>
        <p:txBody>
          <a:bodyPr lIns="0" tIns="0" rIns="0" bIns="0">
            <a:noAutofit/>
          </a:bodyPr>
          <a:lstStyle>
            <a:lvl1pPr marL="0" indent="0">
              <a:lnSpc>
                <a:spcPct val="90000"/>
              </a:lnSpc>
              <a:spcBef>
                <a:spcPts val="0"/>
              </a:spcBef>
              <a:buFontTx/>
              <a:buNone/>
              <a:defRPr sz="1400">
                <a:solidFill>
                  <a:schemeClr val="tx2"/>
                </a:solidFill>
              </a:defRPr>
            </a:lvl1pPr>
            <a:lvl2pPr marL="0" indent="0">
              <a:lnSpc>
                <a:spcPct val="90000"/>
              </a:lnSpc>
              <a:spcBef>
                <a:spcPts val="0"/>
              </a:spcBef>
              <a:buFontTx/>
              <a:buNone/>
              <a:defRPr sz="1400">
                <a:solidFill>
                  <a:schemeClr val="tx2"/>
                </a:solidFill>
              </a:defRPr>
            </a:lvl2pPr>
            <a:lvl3pPr marL="0" indent="0">
              <a:lnSpc>
                <a:spcPct val="90000"/>
              </a:lnSpc>
              <a:spcBef>
                <a:spcPts val="0"/>
              </a:spcBef>
              <a:buFontTx/>
              <a:buNone/>
              <a:defRPr sz="1400">
                <a:solidFill>
                  <a:schemeClr val="tx2"/>
                </a:solidFill>
              </a:defRPr>
            </a:lvl3pPr>
            <a:lvl4pPr marL="0" indent="0">
              <a:lnSpc>
                <a:spcPct val="90000"/>
              </a:lnSpc>
              <a:spcBef>
                <a:spcPts val="0"/>
              </a:spcBef>
              <a:buFontTx/>
              <a:buNone/>
              <a:defRPr sz="1400">
                <a:solidFill>
                  <a:schemeClr val="tx2"/>
                </a:solidFill>
              </a:defRPr>
            </a:lvl4pPr>
            <a:lvl5pPr marL="0" indent="0">
              <a:lnSpc>
                <a:spcPct val="90000"/>
              </a:lnSpc>
              <a:spcBef>
                <a:spcPts val="0"/>
              </a:spcBef>
              <a:buFontTx/>
              <a:buNone/>
              <a:defRPr sz="1400">
                <a:solidFill>
                  <a:schemeClr val="tx2"/>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1563312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Sommaire">
    <p:spTree>
      <p:nvGrpSpPr>
        <p:cNvPr id="1" name=""/>
        <p:cNvGrpSpPr/>
        <p:nvPr/>
      </p:nvGrpSpPr>
      <p:grpSpPr>
        <a:xfrm>
          <a:off x="0" y="0"/>
          <a:ext cx="0" cy="0"/>
          <a:chOff x="0" y="0"/>
          <a:chExt cx="0" cy="0"/>
        </a:xfrm>
      </p:grpSpPr>
      <p:sp>
        <p:nvSpPr>
          <p:cNvPr id="2" name="Titre 1"/>
          <p:cNvSpPr>
            <a:spLocks noGrp="1"/>
          </p:cNvSpPr>
          <p:nvPr>
            <p:ph type="title"/>
          </p:nvPr>
        </p:nvSpPr>
        <p:spPr>
          <a:xfrm>
            <a:off x="2844000" y="1296000"/>
            <a:ext cx="6048000" cy="972000"/>
          </a:xfrm>
        </p:spPr>
        <p:txBody>
          <a:bodyPr lIns="0" tIns="0" rIns="0" bIns="0" anchor="t" anchorCtr="0">
            <a:noAutofit/>
          </a:bodyPr>
          <a:lstStyle>
            <a:lvl1pPr marL="0" indent="0" algn="l">
              <a:lnSpc>
                <a:spcPct val="90000"/>
              </a:lnSpc>
              <a:spcBef>
                <a:spcPts val="0"/>
              </a:spcBef>
              <a:defRPr sz="4800" b="1">
                <a:solidFill>
                  <a:schemeClr val="accent2"/>
                </a:solidFill>
              </a:defRPr>
            </a:lvl1pPr>
          </a:lstStyle>
          <a:p>
            <a:r>
              <a:rPr lang="fr-FR"/>
              <a:t>Cliquez et modifiez le titre</a:t>
            </a:r>
          </a:p>
        </p:txBody>
      </p:sp>
      <p:sp>
        <p:nvSpPr>
          <p:cNvPr id="3" name="Espace réservé du contenu 2"/>
          <p:cNvSpPr>
            <a:spLocks noGrp="1"/>
          </p:cNvSpPr>
          <p:nvPr>
            <p:ph idx="1"/>
          </p:nvPr>
        </p:nvSpPr>
        <p:spPr>
          <a:xfrm>
            <a:off x="2844000" y="2268000"/>
            <a:ext cx="6048000" cy="4338000"/>
          </a:xfrm>
        </p:spPr>
        <p:txBody>
          <a:bodyPr lIns="0" tIns="0" rIns="0" bIns="0" anchor="t" anchorCtr="0">
            <a:noAutofit/>
          </a:bodyPr>
          <a:lstStyle>
            <a:lvl1pPr marL="180000" indent="-180000" algn="l">
              <a:lnSpc>
                <a:spcPct val="100000"/>
              </a:lnSpc>
              <a:spcBef>
                <a:spcPts val="1200"/>
              </a:spcBef>
              <a:spcAft>
                <a:spcPts val="0"/>
              </a:spcAft>
              <a:buFont typeface="+mj-lt"/>
              <a:buAutoNum type="arabicPeriod"/>
              <a:defRPr sz="1200" b="1">
                <a:solidFill>
                  <a:srgbClr val="514F9D"/>
                </a:solidFill>
              </a:defRPr>
            </a:lvl1pPr>
            <a:lvl2pPr marL="0" indent="0" algn="l">
              <a:lnSpc>
                <a:spcPct val="100000"/>
              </a:lnSpc>
              <a:spcBef>
                <a:spcPts val="0"/>
              </a:spcBef>
              <a:buFontTx/>
              <a:buNone/>
              <a:defRPr sz="1200">
                <a:solidFill>
                  <a:schemeClr val="bg2"/>
                </a:solidFill>
              </a:defRPr>
            </a:lvl2pPr>
            <a:lvl3pPr marL="0" indent="0" algn="l">
              <a:lnSpc>
                <a:spcPct val="100000"/>
              </a:lnSpc>
              <a:spcBef>
                <a:spcPts val="0"/>
              </a:spcBef>
              <a:buFontTx/>
              <a:buNone/>
              <a:defRPr sz="1200">
                <a:solidFill>
                  <a:schemeClr val="bg2"/>
                </a:solidFill>
              </a:defRPr>
            </a:lvl3pPr>
            <a:lvl4pPr marL="0" indent="0" algn="l">
              <a:lnSpc>
                <a:spcPct val="100000"/>
              </a:lnSpc>
              <a:spcBef>
                <a:spcPts val="0"/>
              </a:spcBef>
              <a:buFontTx/>
              <a:buNone/>
              <a:defRPr sz="1200">
                <a:solidFill>
                  <a:schemeClr val="bg2"/>
                </a:solidFill>
              </a:defRPr>
            </a:lvl4pPr>
            <a:lvl5pPr marL="0" indent="0" algn="l">
              <a:lnSpc>
                <a:spcPct val="100000"/>
              </a:lnSpc>
              <a:spcBef>
                <a:spcPts val="0"/>
              </a:spcBef>
              <a:buFontTx/>
              <a:buNone/>
              <a:defRPr sz="1200">
                <a:solidFill>
                  <a:schemeClr val="bg2"/>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6"/>
          <p:cNvSpPr/>
          <p:nvPr userDrawn="1"/>
        </p:nvSpPr>
        <p:spPr>
          <a:xfrm>
            <a:off x="259656" y="252000"/>
            <a:ext cx="2160000" cy="6354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pic>
        <p:nvPicPr>
          <p:cNvPr id="8" name="Image 7" descr="logo_Lib_blanc.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493656" y="1033200"/>
            <a:ext cx="1692000" cy="792745"/>
          </a:xfrm>
          <a:prstGeom prst="rect">
            <a:avLst/>
          </a:prstGeom>
        </p:spPr>
      </p:pic>
    </p:spTree>
    <p:extLst>
      <p:ext uri="{BB962C8B-B14F-4D97-AF65-F5344CB8AC3E}">
        <p14:creationId xmlns:p14="http://schemas.microsoft.com/office/powerpoint/2010/main" val="19041305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a:xfrm>
            <a:off x="8201562" y="6537600"/>
            <a:ext cx="690437" cy="244981"/>
          </a:xfrm>
          <a:prstGeom prst="rect">
            <a:avLst/>
          </a:prstGeom>
        </p:spPr>
        <p:txBody>
          <a:bodyPr lIns="0" tIns="0" rIns="0" bIns="0" anchor="t" anchorCtr="0"/>
          <a:lstStyle>
            <a:lvl1pPr algn="r">
              <a:defRPr sz="1000" b="1" i="0">
                <a:solidFill>
                  <a:srgbClr val="4B6058"/>
                </a:solidFill>
              </a:defRPr>
            </a:lvl1pPr>
          </a:lstStyle>
          <a:p>
            <a:fld id="{AD9A1DCA-B60B-764C-81C6-CE0FF6D563A8}" type="slidenum">
              <a:rPr lang="fr-FR" smtClean="0"/>
              <a:pPr/>
              <a:t>‹N°›</a:t>
            </a:fld>
            <a:endParaRPr lang="fr-FR"/>
          </a:p>
        </p:txBody>
      </p:sp>
      <p:sp>
        <p:nvSpPr>
          <p:cNvPr id="7" name="Rectangle 6"/>
          <p:cNvSpPr/>
          <p:nvPr userDrawn="1"/>
        </p:nvSpPr>
        <p:spPr>
          <a:xfrm>
            <a:off x="259656" y="252000"/>
            <a:ext cx="2160000" cy="6354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pic>
        <p:nvPicPr>
          <p:cNvPr id="8" name="Image 7" descr="logo_Lib_blanc.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493656" y="1033200"/>
            <a:ext cx="1692000" cy="792745"/>
          </a:xfrm>
          <a:prstGeom prst="rect">
            <a:avLst/>
          </a:prstGeom>
        </p:spPr>
      </p:pic>
      <p:sp>
        <p:nvSpPr>
          <p:cNvPr id="10" name="Espace réservé du contenu 9"/>
          <p:cNvSpPr>
            <a:spLocks noGrp="1"/>
          </p:cNvSpPr>
          <p:nvPr>
            <p:ph sz="quarter" idx="13"/>
          </p:nvPr>
        </p:nvSpPr>
        <p:spPr>
          <a:xfrm>
            <a:off x="2844000" y="2268001"/>
            <a:ext cx="6048000" cy="4269599"/>
          </a:xfrm>
        </p:spPr>
        <p:txBody>
          <a:bodyPr lIns="0" tIns="0" rIns="0" bIns="0">
            <a:noAutofit/>
          </a:bodyPr>
          <a:lstStyle>
            <a:lvl1pPr marL="0" indent="0">
              <a:lnSpc>
                <a:spcPct val="90000"/>
              </a:lnSpc>
              <a:spcBef>
                <a:spcPts val="0"/>
              </a:spcBef>
              <a:spcAft>
                <a:spcPts val="1500"/>
              </a:spcAft>
              <a:buFontTx/>
              <a:buNone/>
              <a:defRPr sz="3900" b="1">
                <a:solidFill>
                  <a:schemeClr val="accent4"/>
                </a:solidFill>
              </a:defRPr>
            </a:lvl1pPr>
            <a:lvl2pPr marL="0" indent="0">
              <a:spcBef>
                <a:spcPts val="0"/>
              </a:spcBef>
              <a:buFontTx/>
              <a:buNone/>
              <a:defRPr sz="2300">
                <a:solidFill>
                  <a:schemeClr val="bg2"/>
                </a:solidFill>
              </a:defRPr>
            </a:lvl2pPr>
            <a:lvl3pPr marL="0" indent="0">
              <a:lnSpc>
                <a:spcPct val="90000"/>
              </a:lnSpc>
              <a:spcBef>
                <a:spcPts val="0"/>
              </a:spcBef>
              <a:spcAft>
                <a:spcPts val="1500"/>
              </a:spcAft>
              <a:buFontTx/>
              <a:buNone/>
              <a:defRPr sz="3900" b="1" i="0">
                <a:solidFill>
                  <a:schemeClr val="accent3"/>
                </a:solidFill>
              </a:defRPr>
            </a:lvl3pPr>
            <a:lvl4pPr marL="0" indent="0">
              <a:lnSpc>
                <a:spcPct val="90000"/>
              </a:lnSpc>
              <a:spcBef>
                <a:spcPts val="0"/>
              </a:spcBef>
              <a:spcAft>
                <a:spcPts val="1500"/>
              </a:spcAft>
              <a:buFontTx/>
              <a:buNone/>
              <a:defRPr sz="3900" b="1" i="0">
                <a:solidFill>
                  <a:schemeClr val="accent2"/>
                </a:solidFill>
              </a:defRPr>
            </a:lvl4pPr>
            <a:lvl5pPr marL="0" indent="0">
              <a:lnSpc>
                <a:spcPct val="90000"/>
              </a:lnSpc>
              <a:spcBef>
                <a:spcPts val="0"/>
              </a:spcBef>
              <a:spcAft>
                <a:spcPts val="1500"/>
              </a:spcAft>
              <a:buFontTx/>
              <a:buNone/>
              <a:defRPr sz="3900" b="1" i="0">
                <a:solidFill>
                  <a:schemeClr val="accent6"/>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41803110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itre + photo">
    <p:spTree>
      <p:nvGrpSpPr>
        <p:cNvPr id="1" name=""/>
        <p:cNvGrpSpPr/>
        <p:nvPr/>
      </p:nvGrpSpPr>
      <p:grpSpPr>
        <a:xfrm>
          <a:off x="0" y="0"/>
          <a:ext cx="0" cy="0"/>
          <a:chOff x="0" y="0"/>
          <a:chExt cx="0" cy="0"/>
        </a:xfrm>
      </p:grpSpPr>
      <p:sp>
        <p:nvSpPr>
          <p:cNvPr id="3" name="Espace réservé pour une image  2"/>
          <p:cNvSpPr>
            <a:spLocks noGrp="1"/>
          </p:cNvSpPr>
          <p:nvPr>
            <p:ph type="pic" sz="quarter" idx="14"/>
          </p:nvPr>
        </p:nvSpPr>
        <p:spPr>
          <a:xfrm>
            <a:off x="252000" y="252413"/>
            <a:ext cx="2160000" cy="6361112"/>
          </a:xfrm>
        </p:spPr>
        <p:txBody>
          <a:bodyPr lIns="0" tIns="0" rIns="0" bIns="0">
            <a:noAutofit/>
          </a:bodyPr>
          <a:lstStyle>
            <a:lvl1pPr marL="0" indent="0">
              <a:spcBef>
                <a:spcPts val="0"/>
              </a:spcBef>
              <a:buFontTx/>
              <a:buNone/>
              <a:defRPr sz="1000"/>
            </a:lvl1pPr>
          </a:lstStyle>
          <a:p>
            <a:endParaRPr lang="fr-FR"/>
          </a:p>
        </p:txBody>
      </p:sp>
      <p:sp>
        <p:nvSpPr>
          <p:cNvPr id="10" name="Espace réservé du contenu 9"/>
          <p:cNvSpPr>
            <a:spLocks noGrp="1"/>
          </p:cNvSpPr>
          <p:nvPr>
            <p:ph sz="quarter" idx="13"/>
          </p:nvPr>
        </p:nvSpPr>
        <p:spPr>
          <a:xfrm>
            <a:off x="2844000" y="2268001"/>
            <a:ext cx="6048000" cy="4269599"/>
          </a:xfrm>
        </p:spPr>
        <p:txBody>
          <a:bodyPr lIns="0" tIns="0" rIns="0" bIns="0">
            <a:noAutofit/>
          </a:bodyPr>
          <a:lstStyle>
            <a:lvl1pPr marL="0" indent="0">
              <a:lnSpc>
                <a:spcPct val="90000"/>
              </a:lnSpc>
              <a:spcBef>
                <a:spcPts val="0"/>
              </a:spcBef>
              <a:spcAft>
                <a:spcPts val="1500"/>
              </a:spcAft>
              <a:buFontTx/>
              <a:buNone/>
              <a:defRPr sz="3900" b="1">
                <a:solidFill>
                  <a:schemeClr val="accent4"/>
                </a:solidFill>
              </a:defRPr>
            </a:lvl1pPr>
            <a:lvl2pPr marL="0" indent="0">
              <a:spcBef>
                <a:spcPts val="0"/>
              </a:spcBef>
              <a:buFontTx/>
              <a:buNone/>
              <a:defRPr sz="2300">
                <a:solidFill>
                  <a:schemeClr val="bg2"/>
                </a:solidFill>
              </a:defRPr>
            </a:lvl2pPr>
            <a:lvl3pPr marL="0" indent="0">
              <a:lnSpc>
                <a:spcPct val="90000"/>
              </a:lnSpc>
              <a:spcBef>
                <a:spcPts val="0"/>
              </a:spcBef>
              <a:spcAft>
                <a:spcPts val="1500"/>
              </a:spcAft>
              <a:buFontTx/>
              <a:buNone/>
              <a:defRPr sz="3900" b="1" i="0">
                <a:solidFill>
                  <a:schemeClr val="accent3"/>
                </a:solidFill>
              </a:defRPr>
            </a:lvl3pPr>
            <a:lvl4pPr marL="0" indent="0">
              <a:lnSpc>
                <a:spcPct val="90000"/>
              </a:lnSpc>
              <a:spcBef>
                <a:spcPts val="0"/>
              </a:spcBef>
              <a:spcAft>
                <a:spcPts val="1500"/>
              </a:spcAft>
              <a:buFontTx/>
              <a:buNone/>
              <a:defRPr sz="3900" b="1" i="0">
                <a:solidFill>
                  <a:srgbClr val="514F9D"/>
                </a:solidFill>
              </a:defRPr>
            </a:lvl4pPr>
            <a:lvl5pPr marL="0" indent="0">
              <a:lnSpc>
                <a:spcPct val="90000"/>
              </a:lnSpc>
              <a:spcBef>
                <a:spcPts val="0"/>
              </a:spcBef>
              <a:spcAft>
                <a:spcPts val="1500"/>
              </a:spcAft>
              <a:buFontTx/>
              <a:buNone/>
              <a:defRPr sz="3900" b="1" i="0">
                <a:solidFill>
                  <a:schemeClr val="accent6"/>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11" name="Espace réservé du numéro de diapositive 5"/>
          <p:cNvSpPr>
            <a:spLocks noGrp="1"/>
          </p:cNvSpPr>
          <p:nvPr>
            <p:ph type="sldNum" sz="quarter" idx="12"/>
          </p:nvPr>
        </p:nvSpPr>
        <p:spPr>
          <a:xfrm>
            <a:off x="8201562" y="6537600"/>
            <a:ext cx="690437" cy="244981"/>
          </a:xfrm>
          <a:prstGeom prst="rect">
            <a:avLst/>
          </a:prstGeom>
        </p:spPr>
        <p:txBody>
          <a:bodyPr lIns="0" tIns="0" rIns="0" bIns="0" anchor="t" anchorCtr="0"/>
          <a:lstStyle>
            <a:lvl1pPr algn="r">
              <a:defRPr sz="1000" b="1" i="0">
                <a:solidFill>
                  <a:srgbClr val="4B6058"/>
                </a:solidFill>
              </a:defRPr>
            </a:lvl1pPr>
          </a:lstStyle>
          <a:p>
            <a:fld id="{AD9A1DCA-B60B-764C-81C6-CE0FF6D563A8}" type="slidenum">
              <a:rPr lang="fr-FR" smtClean="0"/>
              <a:pPr/>
              <a:t>‹N°›</a:t>
            </a:fld>
            <a:endParaRPr lang="fr-FR"/>
          </a:p>
        </p:txBody>
      </p:sp>
    </p:spTree>
    <p:extLst>
      <p:ext uri="{BB962C8B-B14F-4D97-AF65-F5344CB8AC3E}">
        <p14:creationId xmlns:p14="http://schemas.microsoft.com/office/powerpoint/2010/main" val="37217877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iste à puce1">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p:nvPr>
        </p:nvSpPr>
        <p:spPr>
          <a:xfrm>
            <a:off x="252000" y="1548000"/>
            <a:ext cx="8640000" cy="4525963"/>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u contenu 6"/>
          <p:cNvSpPr>
            <a:spLocks noGrp="1"/>
          </p:cNvSpPr>
          <p:nvPr>
            <p:ph sz="quarter" idx="10"/>
          </p:nvPr>
        </p:nvSpPr>
        <p:spPr>
          <a:xfrm>
            <a:off x="252000" y="243523"/>
            <a:ext cx="8639588" cy="315277"/>
          </a:xfrm>
        </p:spPr>
        <p:txBody>
          <a:bodyPr/>
          <a:lstStyle>
            <a:lvl1pPr>
              <a:spcBef>
                <a:spcPts val="0"/>
              </a:spcBef>
              <a:buFontTx/>
              <a:buNone/>
              <a:defRPr sz="1900" b="1">
                <a:solidFill>
                  <a:srgbClr val="4B6058"/>
                </a:solidFill>
              </a:defRPr>
            </a:lvl1pPr>
            <a:lvl2pPr marL="0" indent="0">
              <a:spcBef>
                <a:spcPts val="0"/>
              </a:spcBef>
              <a:buFontTx/>
              <a:buNone/>
              <a:defRPr sz="1900" b="1">
                <a:solidFill>
                  <a:srgbClr val="4B6058"/>
                </a:solidFill>
              </a:defRPr>
            </a:lvl2pPr>
            <a:lvl3pPr marL="0" indent="0">
              <a:spcBef>
                <a:spcPts val="0"/>
              </a:spcBef>
              <a:buFontTx/>
              <a:buNone/>
              <a:defRPr sz="1900" b="1">
                <a:solidFill>
                  <a:srgbClr val="4B6058"/>
                </a:solidFill>
              </a:defRPr>
            </a:lvl3pPr>
            <a:lvl4pPr marL="0" indent="0">
              <a:spcBef>
                <a:spcPts val="0"/>
              </a:spcBef>
              <a:buFontTx/>
              <a:buNone/>
              <a:defRPr sz="1900" b="1">
                <a:solidFill>
                  <a:srgbClr val="4B6058"/>
                </a:solidFill>
              </a:defRPr>
            </a:lvl4pPr>
            <a:lvl5pPr marL="0" indent="0">
              <a:spcBef>
                <a:spcPts val="0"/>
              </a:spcBef>
              <a:buFontTx/>
              <a:buNone/>
              <a:defRPr sz="1900" b="1">
                <a:solidFill>
                  <a:srgbClr val="4B6058"/>
                </a:solidFill>
              </a:defRPr>
            </a:lvl5pPr>
          </a:lstStyle>
          <a:p>
            <a:pPr lvl="0"/>
            <a:r>
              <a:rPr lang="fr-FR"/>
              <a:t>Cliquez pour modifier les styles du texte du masque</a:t>
            </a:r>
          </a:p>
        </p:txBody>
      </p:sp>
    </p:spTree>
    <p:extLst>
      <p:ext uri="{BB962C8B-B14F-4D97-AF65-F5344CB8AC3E}">
        <p14:creationId xmlns:p14="http://schemas.microsoft.com/office/powerpoint/2010/main" val="29199384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iste à puce2">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accent6"/>
                </a:solidFill>
              </a:defRPr>
            </a:lvl1pPr>
          </a:lstStyle>
          <a:p>
            <a:r>
              <a:rPr lang="fr-FR"/>
              <a:t>Cliquez et modifiez le titre</a:t>
            </a:r>
          </a:p>
        </p:txBody>
      </p:sp>
      <p:sp>
        <p:nvSpPr>
          <p:cNvPr id="3" name="Espace réservé du contenu 2"/>
          <p:cNvSpPr>
            <a:spLocks noGrp="1"/>
          </p:cNvSpPr>
          <p:nvPr>
            <p:ph sz="half" idx="1"/>
          </p:nvPr>
        </p:nvSpPr>
        <p:spPr>
          <a:xfrm>
            <a:off x="252000" y="1548000"/>
            <a:ext cx="8640000" cy="4525963"/>
          </a:xfrm>
        </p:spPr>
        <p:txBody>
          <a:bodyPr/>
          <a:lstStyle>
            <a:lvl1pPr>
              <a:defRPr sz="1800"/>
            </a:lvl1pPr>
            <a:lvl2pPr marL="252000" indent="-252000">
              <a:buSzPct val="120000"/>
              <a:buFontTx/>
              <a:buBlip>
                <a:blip r:embed="rId2"/>
              </a:buBlip>
              <a:defRPr sz="1800"/>
            </a:lvl2pPr>
            <a:lvl3pPr marL="252000" indent="-252000">
              <a:buSzPct val="120000"/>
              <a:buFontTx/>
              <a:buBlip>
                <a:blip r:embed="rId3"/>
              </a:buBlip>
              <a:defRPr sz="1800"/>
            </a:lvl3pPr>
            <a:lvl4pPr marL="252000" indent="-252000">
              <a:buSzPct val="120000"/>
              <a:buFontTx/>
              <a:buBlip>
                <a:blip r:embed="rId4"/>
              </a:buBlip>
              <a:defRPr sz="1800"/>
            </a:lvl4pPr>
            <a:lvl5pPr marL="252000" indent="-252000">
              <a:buSzPct val="120000"/>
              <a:buFontTx/>
              <a:buBlip>
                <a:blip r:embed="rId5"/>
              </a:buBlip>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contenu 6"/>
          <p:cNvSpPr>
            <a:spLocks noGrp="1"/>
          </p:cNvSpPr>
          <p:nvPr>
            <p:ph sz="quarter" idx="10"/>
          </p:nvPr>
        </p:nvSpPr>
        <p:spPr>
          <a:xfrm>
            <a:off x="252000" y="243523"/>
            <a:ext cx="8639588" cy="315277"/>
          </a:xfrm>
        </p:spPr>
        <p:txBody>
          <a:bodyPr/>
          <a:lstStyle>
            <a:lvl1pPr>
              <a:spcBef>
                <a:spcPts val="0"/>
              </a:spcBef>
              <a:buFontTx/>
              <a:buNone/>
              <a:defRPr sz="1900" b="1">
                <a:solidFill>
                  <a:srgbClr val="4B6058"/>
                </a:solidFill>
              </a:defRPr>
            </a:lvl1pPr>
            <a:lvl2pPr marL="0" indent="0">
              <a:spcBef>
                <a:spcPts val="0"/>
              </a:spcBef>
              <a:buFontTx/>
              <a:buNone/>
              <a:defRPr sz="1900" b="1">
                <a:solidFill>
                  <a:srgbClr val="4B6058"/>
                </a:solidFill>
              </a:defRPr>
            </a:lvl2pPr>
            <a:lvl3pPr marL="0" indent="0">
              <a:spcBef>
                <a:spcPts val="0"/>
              </a:spcBef>
              <a:buFontTx/>
              <a:buNone/>
              <a:defRPr sz="1900" b="1">
                <a:solidFill>
                  <a:srgbClr val="4B6058"/>
                </a:solidFill>
              </a:defRPr>
            </a:lvl3pPr>
            <a:lvl4pPr marL="0" indent="0">
              <a:spcBef>
                <a:spcPts val="0"/>
              </a:spcBef>
              <a:buFontTx/>
              <a:buNone/>
              <a:defRPr sz="1900" b="1">
                <a:solidFill>
                  <a:srgbClr val="4B6058"/>
                </a:solidFill>
              </a:defRPr>
            </a:lvl4pPr>
            <a:lvl5pPr marL="0" indent="0">
              <a:spcBef>
                <a:spcPts val="0"/>
              </a:spcBef>
              <a:buFontTx/>
              <a:buNone/>
              <a:defRPr sz="1900" b="1">
                <a:solidFill>
                  <a:srgbClr val="4B6058"/>
                </a:solidFill>
              </a:defRPr>
            </a:lvl5pPr>
          </a:lstStyle>
          <a:p>
            <a:pPr lvl="0"/>
            <a:r>
              <a:rPr lang="fr-FR"/>
              <a:t>Cliquez pour modifier les styles du texte du masque</a:t>
            </a:r>
          </a:p>
        </p:txBody>
      </p:sp>
    </p:spTree>
    <p:extLst>
      <p:ext uri="{BB962C8B-B14F-4D97-AF65-F5344CB8AC3E}">
        <p14:creationId xmlns:p14="http://schemas.microsoft.com/office/powerpoint/2010/main" val="6159927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iste puce1 + photo">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p:nvPr>
        </p:nvSpPr>
        <p:spPr>
          <a:xfrm>
            <a:off x="251999" y="1548000"/>
            <a:ext cx="4362864" cy="4525963"/>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9" name="Espace réservé pour une image  8"/>
          <p:cNvSpPr>
            <a:spLocks noGrp="1"/>
          </p:cNvSpPr>
          <p:nvPr>
            <p:ph type="pic" sz="quarter" idx="10"/>
          </p:nvPr>
        </p:nvSpPr>
        <p:spPr>
          <a:xfrm>
            <a:off x="4860001" y="1547814"/>
            <a:ext cx="4032000" cy="4526150"/>
          </a:xfrm>
        </p:spPr>
        <p:txBody>
          <a:bodyPr/>
          <a:lstStyle>
            <a:lvl1pPr>
              <a:defRPr sz="1000"/>
            </a:lvl1pPr>
          </a:lstStyle>
          <a:p>
            <a:endParaRPr lang="fr-FR"/>
          </a:p>
        </p:txBody>
      </p:sp>
      <p:sp>
        <p:nvSpPr>
          <p:cNvPr id="11" name="Espace réservé du contenu 6"/>
          <p:cNvSpPr>
            <a:spLocks noGrp="1"/>
          </p:cNvSpPr>
          <p:nvPr>
            <p:ph sz="quarter" idx="11"/>
          </p:nvPr>
        </p:nvSpPr>
        <p:spPr>
          <a:xfrm>
            <a:off x="252000" y="243523"/>
            <a:ext cx="8639588" cy="315277"/>
          </a:xfrm>
        </p:spPr>
        <p:txBody>
          <a:bodyPr/>
          <a:lstStyle>
            <a:lvl1pPr>
              <a:spcBef>
                <a:spcPts val="0"/>
              </a:spcBef>
              <a:buFontTx/>
              <a:buNone/>
              <a:defRPr sz="1900" b="1">
                <a:solidFill>
                  <a:srgbClr val="4B6058"/>
                </a:solidFill>
              </a:defRPr>
            </a:lvl1pPr>
            <a:lvl2pPr marL="0" indent="0">
              <a:spcBef>
                <a:spcPts val="0"/>
              </a:spcBef>
              <a:buFontTx/>
              <a:buNone/>
              <a:defRPr sz="1900" b="1">
                <a:solidFill>
                  <a:srgbClr val="4B6058"/>
                </a:solidFill>
              </a:defRPr>
            </a:lvl2pPr>
            <a:lvl3pPr marL="0" indent="0">
              <a:spcBef>
                <a:spcPts val="0"/>
              </a:spcBef>
              <a:buFontTx/>
              <a:buNone/>
              <a:defRPr sz="1900" b="1">
                <a:solidFill>
                  <a:srgbClr val="4B6058"/>
                </a:solidFill>
              </a:defRPr>
            </a:lvl3pPr>
            <a:lvl4pPr marL="0" indent="0">
              <a:spcBef>
                <a:spcPts val="0"/>
              </a:spcBef>
              <a:buFontTx/>
              <a:buNone/>
              <a:defRPr sz="1900" b="1">
                <a:solidFill>
                  <a:srgbClr val="4B6058"/>
                </a:solidFill>
              </a:defRPr>
            </a:lvl4pPr>
            <a:lvl5pPr marL="0" indent="0">
              <a:spcBef>
                <a:spcPts val="0"/>
              </a:spcBef>
              <a:buFontTx/>
              <a:buNone/>
              <a:defRPr sz="1900" b="1">
                <a:solidFill>
                  <a:srgbClr val="4B6058"/>
                </a:solidFill>
              </a:defRPr>
            </a:lvl5pPr>
          </a:lstStyle>
          <a:p>
            <a:pPr lvl="0"/>
            <a:r>
              <a:rPr lang="fr-FR"/>
              <a:t>Cliquez pour modifier les styles du texte du masque</a:t>
            </a:r>
          </a:p>
        </p:txBody>
      </p:sp>
    </p:spTree>
    <p:extLst>
      <p:ext uri="{BB962C8B-B14F-4D97-AF65-F5344CB8AC3E}">
        <p14:creationId xmlns:p14="http://schemas.microsoft.com/office/powerpoint/2010/main" val="16164883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Liste puce2 + photo">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rgbClr val="EA5164"/>
                </a:solidFill>
              </a:defRPr>
            </a:lvl1pPr>
          </a:lstStyle>
          <a:p>
            <a:r>
              <a:rPr lang="fr-FR"/>
              <a:t>Cliquez et modifiez le titre</a:t>
            </a:r>
          </a:p>
        </p:txBody>
      </p:sp>
      <p:sp>
        <p:nvSpPr>
          <p:cNvPr id="3" name="Espace réservé du contenu 2"/>
          <p:cNvSpPr>
            <a:spLocks noGrp="1"/>
          </p:cNvSpPr>
          <p:nvPr>
            <p:ph sz="half" idx="1"/>
          </p:nvPr>
        </p:nvSpPr>
        <p:spPr>
          <a:xfrm>
            <a:off x="252000" y="1548000"/>
            <a:ext cx="4362863" cy="4525963"/>
          </a:xfrm>
        </p:spPr>
        <p:txBody>
          <a:bodyPr/>
          <a:lstStyle>
            <a:lvl1pPr>
              <a:defRPr sz="1800"/>
            </a:lvl1pPr>
            <a:lvl2pPr marL="252000" indent="-252000">
              <a:buSzPct val="120000"/>
              <a:buFontTx/>
              <a:buBlip>
                <a:blip r:embed="rId2"/>
              </a:buBlip>
              <a:defRPr sz="1800"/>
            </a:lvl2pPr>
            <a:lvl3pPr marL="252000" indent="-252000">
              <a:buSzPct val="120000"/>
              <a:buFontTx/>
              <a:buBlip>
                <a:blip r:embed="rId3"/>
              </a:buBlip>
              <a:defRPr sz="1800"/>
            </a:lvl3pPr>
            <a:lvl4pPr marL="252000" indent="-252000">
              <a:buSzPct val="120000"/>
              <a:buFontTx/>
              <a:buBlip>
                <a:blip r:embed="rId4"/>
              </a:buBlip>
              <a:defRPr sz="1800"/>
            </a:lvl4pPr>
            <a:lvl5pPr marL="252000" indent="-252000">
              <a:buSzPct val="120000"/>
              <a:buFontTx/>
              <a:buBlip>
                <a:blip r:embed="rId5"/>
              </a:buBlip>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pour une image  8"/>
          <p:cNvSpPr>
            <a:spLocks noGrp="1"/>
          </p:cNvSpPr>
          <p:nvPr>
            <p:ph type="pic" sz="quarter" idx="10"/>
          </p:nvPr>
        </p:nvSpPr>
        <p:spPr>
          <a:xfrm>
            <a:off x="4860001" y="1547814"/>
            <a:ext cx="4032000" cy="4526150"/>
          </a:xfrm>
        </p:spPr>
        <p:txBody>
          <a:bodyPr/>
          <a:lstStyle>
            <a:lvl1pPr>
              <a:defRPr sz="1000"/>
            </a:lvl1pPr>
          </a:lstStyle>
          <a:p>
            <a:endParaRPr lang="fr-FR"/>
          </a:p>
        </p:txBody>
      </p:sp>
      <p:sp>
        <p:nvSpPr>
          <p:cNvPr id="6" name="Espace réservé du contenu 6"/>
          <p:cNvSpPr>
            <a:spLocks noGrp="1"/>
          </p:cNvSpPr>
          <p:nvPr>
            <p:ph sz="quarter" idx="11"/>
          </p:nvPr>
        </p:nvSpPr>
        <p:spPr>
          <a:xfrm>
            <a:off x="252000" y="243523"/>
            <a:ext cx="8639588" cy="315277"/>
          </a:xfrm>
        </p:spPr>
        <p:txBody>
          <a:bodyPr/>
          <a:lstStyle>
            <a:lvl1pPr>
              <a:spcBef>
                <a:spcPts val="0"/>
              </a:spcBef>
              <a:buFontTx/>
              <a:buNone/>
              <a:defRPr sz="1900" b="1">
                <a:solidFill>
                  <a:srgbClr val="4B6058"/>
                </a:solidFill>
              </a:defRPr>
            </a:lvl1pPr>
            <a:lvl2pPr marL="0" indent="0">
              <a:spcBef>
                <a:spcPts val="0"/>
              </a:spcBef>
              <a:buFontTx/>
              <a:buNone/>
              <a:defRPr sz="1900" b="1">
                <a:solidFill>
                  <a:srgbClr val="4B6058"/>
                </a:solidFill>
              </a:defRPr>
            </a:lvl2pPr>
            <a:lvl3pPr marL="0" indent="0">
              <a:spcBef>
                <a:spcPts val="0"/>
              </a:spcBef>
              <a:buFontTx/>
              <a:buNone/>
              <a:defRPr sz="1900" b="1">
                <a:solidFill>
                  <a:srgbClr val="4B6058"/>
                </a:solidFill>
              </a:defRPr>
            </a:lvl3pPr>
            <a:lvl4pPr marL="0" indent="0">
              <a:spcBef>
                <a:spcPts val="0"/>
              </a:spcBef>
              <a:buFontTx/>
              <a:buNone/>
              <a:defRPr sz="1900" b="1">
                <a:solidFill>
                  <a:srgbClr val="4B6058"/>
                </a:solidFill>
              </a:defRPr>
            </a:lvl4pPr>
            <a:lvl5pPr marL="0" indent="0">
              <a:spcBef>
                <a:spcPts val="0"/>
              </a:spcBef>
              <a:buFontTx/>
              <a:buNone/>
              <a:defRPr sz="1900" b="1">
                <a:solidFill>
                  <a:srgbClr val="4B6058"/>
                </a:solidFill>
              </a:defRPr>
            </a:lvl5pPr>
          </a:lstStyle>
          <a:p>
            <a:pPr lvl="0"/>
            <a:r>
              <a:rPr lang="fr-FR"/>
              <a:t>Cliquez pour modifier les styles du texte du masque</a:t>
            </a:r>
          </a:p>
        </p:txBody>
      </p:sp>
    </p:spTree>
    <p:extLst>
      <p:ext uri="{BB962C8B-B14F-4D97-AF65-F5344CB8AC3E}">
        <p14:creationId xmlns:p14="http://schemas.microsoft.com/office/powerpoint/2010/main" val="17390266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image" Target="../media/image5.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BADCEA62-DE20-A37F-E5E1-01DC6BBD6919}"/>
              </a:ext>
            </a:extLst>
          </p:cNvPr>
          <p:cNvSpPr txBox="1"/>
          <p:nvPr userDrawn="1"/>
        </p:nvSpPr>
        <p:spPr>
          <a:xfrm rot="20431365">
            <a:off x="31912" y="2497975"/>
            <a:ext cx="9080178" cy="1862048"/>
          </a:xfrm>
          <a:prstGeom prst="rect">
            <a:avLst/>
          </a:prstGeom>
          <a:noFill/>
        </p:spPr>
        <p:txBody>
          <a:bodyPr wrap="none" rtlCol="0">
            <a:spAutoFit/>
          </a:bodyPr>
          <a:lstStyle/>
          <a:p>
            <a:r>
              <a:rPr lang="fr-FR" sz="11500" b="1">
                <a:solidFill>
                  <a:schemeClr val="bg1">
                    <a:lumMod val="85000"/>
                  </a:schemeClr>
                </a:solidFill>
              </a:rPr>
              <a:t>CONFIDENTIEL</a:t>
            </a:r>
          </a:p>
        </p:txBody>
      </p:sp>
      <p:sp>
        <p:nvSpPr>
          <p:cNvPr id="2" name="Espace réservé du titre 1"/>
          <p:cNvSpPr>
            <a:spLocks noGrp="1"/>
          </p:cNvSpPr>
          <p:nvPr>
            <p:ph type="title"/>
          </p:nvPr>
        </p:nvSpPr>
        <p:spPr>
          <a:xfrm>
            <a:off x="252000" y="792000"/>
            <a:ext cx="8640000" cy="485450"/>
          </a:xfrm>
          <a:prstGeom prst="rect">
            <a:avLst/>
          </a:prstGeom>
        </p:spPr>
        <p:txBody>
          <a:bodyPr vert="horz" lIns="0" tIns="0" rIns="0" bIns="0" rtlCol="0" anchor="t" anchorCtr="0">
            <a:noAutofit/>
          </a:bodyPr>
          <a:lstStyle/>
          <a:p>
            <a:r>
              <a:rPr lang="fr-FR"/>
              <a:t>Cliquez et modifiez le titre</a:t>
            </a:r>
          </a:p>
        </p:txBody>
      </p:sp>
      <p:sp>
        <p:nvSpPr>
          <p:cNvPr id="3" name="Espace réservé du texte 2"/>
          <p:cNvSpPr>
            <a:spLocks noGrp="1"/>
          </p:cNvSpPr>
          <p:nvPr>
            <p:ph type="body" idx="1"/>
          </p:nvPr>
        </p:nvSpPr>
        <p:spPr>
          <a:xfrm>
            <a:off x="252000" y="1548000"/>
            <a:ext cx="8640000" cy="4525963"/>
          </a:xfrm>
          <a:prstGeom prst="rect">
            <a:avLst/>
          </a:prstGeom>
        </p:spPr>
        <p:txBody>
          <a:bodyPr vert="horz" lIns="0" tIns="0" rIns="0" bIns="0" rtlCol="0">
            <a:no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8" name="Espace réservé du numéro de diapositive 5"/>
          <p:cNvSpPr txBox="1">
            <a:spLocks/>
          </p:cNvSpPr>
          <p:nvPr userDrawn="1"/>
        </p:nvSpPr>
        <p:spPr>
          <a:xfrm>
            <a:off x="8201562" y="6545469"/>
            <a:ext cx="690437" cy="244981"/>
          </a:xfrm>
          <a:prstGeom prst="rect">
            <a:avLst/>
          </a:prstGeom>
        </p:spPr>
        <p:txBody>
          <a:bodyPr lIns="0" tIns="0" rIns="0" bIns="0" anchor="t" anchorCtr="0"/>
          <a:lstStyle>
            <a:defPPr>
              <a:defRPr lang="fr-FR"/>
            </a:defPPr>
            <a:lvl1pPr marL="0" algn="l" defTabSz="457200" rtl="0" eaLnBrk="1" latinLnBrk="0" hangingPunct="1">
              <a:defRPr sz="1000" b="1" i="0" kern="1200">
                <a:solidFill>
                  <a:srgbClr val="4B6058"/>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01D7FF3D-6FA3-A54A-B83C-8DB1924EE7AE}" type="slidenum">
              <a:rPr lang="fr-FR" smtClean="0"/>
              <a:pPr algn="r"/>
              <a:t>‹N°›</a:t>
            </a:fld>
            <a:endParaRPr lang="fr-FR"/>
          </a:p>
        </p:txBody>
      </p:sp>
      <p:pic>
        <p:nvPicPr>
          <p:cNvPr id="9" name="Image 8" descr="logo_Lib_2lignes.png"/>
          <p:cNvPicPr>
            <a:picLocks noChangeAspect="1"/>
          </p:cNvPicPr>
          <p:nvPr userDrawn="1"/>
        </p:nvPicPr>
        <p:blipFill>
          <a:blip r:embed="rId15" cstate="print">
            <a:extLst>
              <a:ext uri="{28A0092B-C50C-407E-A947-70E740481C1C}">
                <a14:useLocalDpi xmlns:a14="http://schemas.microsoft.com/office/drawing/2010/main"/>
              </a:ext>
            </a:extLst>
          </a:blip>
          <a:stretch>
            <a:fillRect/>
          </a:stretch>
        </p:blipFill>
        <p:spPr>
          <a:xfrm>
            <a:off x="252000" y="6313510"/>
            <a:ext cx="1080000" cy="354930"/>
          </a:xfrm>
          <a:prstGeom prst="rect">
            <a:avLst/>
          </a:prstGeom>
        </p:spPr>
      </p:pic>
      <p:cxnSp>
        <p:nvCxnSpPr>
          <p:cNvPr id="13" name="Connecteur droit 12"/>
          <p:cNvCxnSpPr/>
          <p:nvPr userDrawn="1"/>
        </p:nvCxnSpPr>
        <p:spPr>
          <a:xfrm>
            <a:off x="252000" y="612000"/>
            <a:ext cx="8640000" cy="0"/>
          </a:xfrm>
          <a:prstGeom prst="line">
            <a:avLst/>
          </a:prstGeom>
          <a:ln w="12700">
            <a:solidFill>
              <a:schemeClr val="tx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27303670"/>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51" r:id="rId4"/>
    <p:sldLayoutId id="2147483661" r:id="rId5"/>
    <p:sldLayoutId id="2147483662" r:id="rId6"/>
    <p:sldLayoutId id="2147483663" r:id="rId7"/>
    <p:sldLayoutId id="2147483652" r:id="rId8"/>
    <p:sldLayoutId id="2147483664" r:id="rId9"/>
    <p:sldLayoutId id="2147483665" r:id="rId10"/>
    <p:sldLayoutId id="2147483654" r:id="rId11"/>
    <p:sldLayoutId id="2147483683" r:id="rId12"/>
    <p:sldLayoutId id="2147483711" r:id="rId13"/>
  </p:sldLayoutIdLst>
  <p:hf sldNum="0" hdr="0" ftr="0" dt="0"/>
  <p:txStyles>
    <p:titleStyle>
      <a:lvl1pPr algn="l" defTabSz="457200" rtl="0" eaLnBrk="1" latinLnBrk="0" hangingPunct="1">
        <a:lnSpc>
          <a:spcPct val="90000"/>
        </a:lnSpc>
        <a:spcBef>
          <a:spcPct val="0"/>
        </a:spcBef>
        <a:buNone/>
        <a:defRPr sz="3600" b="1" kern="1200">
          <a:solidFill>
            <a:schemeClr val="accent2"/>
          </a:solidFill>
          <a:latin typeface="+mj-lt"/>
          <a:ea typeface="+mj-ea"/>
          <a:cs typeface="+mj-cs"/>
        </a:defRPr>
      </a:lvl1pPr>
    </p:titleStyle>
    <p:bodyStyle>
      <a:lvl1pPr marL="0" indent="0" algn="l" defTabSz="457200" rtl="0" eaLnBrk="1" latinLnBrk="0" hangingPunct="1">
        <a:lnSpc>
          <a:spcPct val="90000"/>
        </a:lnSpc>
        <a:spcBef>
          <a:spcPts val="1200"/>
        </a:spcBef>
        <a:buFontTx/>
        <a:buNone/>
        <a:defRPr sz="1800" kern="1200">
          <a:solidFill>
            <a:schemeClr val="bg2"/>
          </a:solidFill>
          <a:latin typeface="+mn-lt"/>
          <a:ea typeface="+mn-ea"/>
          <a:cs typeface="+mn-cs"/>
        </a:defRPr>
      </a:lvl1pPr>
      <a:lvl2pPr marL="252000" indent="-252000" algn="l" defTabSz="457200" rtl="0" eaLnBrk="1" latinLnBrk="0" hangingPunct="1">
        <a:lnSpc>
          <a:spcPct val="90000"/>
        </a:lnSpc>
        <a:spcBef>
          <a:spcPts val="1200"/>
        </a:spcBef>
        <a:buSzPct val="120000"/>
        <a:buFontTx/>
        <a:buBlip>
          <a:blip r:embed="rId16"/>
        </a:buBlip>
        <a:defRPr sz="1800" kern="1200">
          <a:solidFill>
            <a:schemeClr val="bg2"/>
          </a:solidFill>
          <a:latin typeface="+mn-lt"/>
          <a:ea typeface="+mn-ea"/>
          <a:cs typeface="+mn-cs"/>
        </a:defRPr>
      </a:lvl2pPr>
      <a:lvl3pPr marL="252000" indent="-252000" algn="l" defTabSz="457200" rtl="0" eaLnBrk="1" latinLnBrk="0" hangingPunct="1">
        <a:lnSpc>
          <a:spcPct val="90000"/>
        </a:lnSpc>
        <a:spcBef>
          <a:spcPts val="1200"/>
        </a:spcBef>
        <a:buSzPct val="120000"/>
        <a:buFontTx/>
        <a:buBlip>
          <a:blip r:embed="rId17"/>
        </a:buBlip>
        <a:defRPr sz="1800" kern="1200">
          <a:solidFill>
            <a:schemeClr val="bg2"/>
          </a:solidFill>
          <a:latin typeface="+mn-lt"/>
          <a:ea typeface="+mn-ea"/>
          <a:cs typeface="+mn-cs"/>
        </a:defRPr>
      </a:lvl3pPr>
      <a:lvl4pPr marL="252000" indent="-252000" algn="l" defTabSz="457200" rtl="0" eaLnBrk="1" latinLnBrk="0" hangingPunct="1">
        <a:lnSpc>
          <a:spcPct val="90000"/>
        </a:lnSpc>
        <a:spcBef>
          <a:spcPts val="1200"/>
        </a:spcBef>
        <a:buSzPct val="120000"/>
        <a:buFontTx/>
        <a:buBlip>
          <a:blip r:embed="rId18"/>
        </a:buBlip>
        <a:defRPr sz="1800" kern="1200">
          <a:solidFill>
            <a:schemeClr val="bg2"/>
          </a:solidFill>
          <a:latin typeface="+mn-lt"/>
          <a:ea typeface="+mn-ea"/>
          <a:cs typeface="+mn-cs"/>
        </a:defRPr>
      </a:lvl4pPr>
      <a:lvl5pPr marL="252000" indent="-252000" algn="l" defTabSz="457200" rtl="0" eaLnBrk="1" latinLnBrk="0" hangingPunct="1">
        <a:lnSpc>
          <a:spcPct val="90000"/>
        </a:lnSpc>
        <a:spcBef>
          <a:spcPts val="1200"/>
        </a:spcBef>
        <a:buSzPct val="120000"/>
        <a:buFontTx/>
        <a:buBlip>
          <a:blip r:embed="rId19"/>
        </a:buBlip>
        <a:defRPr sz="1800" kern="1200">
          <a:solidFill>
            <a:schemeClr val="bg2"/>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package" Target="../embeddings/Feuille_de_calcul_Microsoft_Excel7.xlsx"/><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package" Target="../embeddings/Feuille_de_calcul_Microsoft_Excel.xlsx"/><Relationship Id="rId1" Type="http://schemas.openxmlformats.org/officeDocument/2006/relationships/slideLayout" Target="../slideLayouts/slideLayout12.xml"/><Relationship Id="rId5" Type="http://schemas.openxmlformats.org/officeDocument/2006/relationships/image" Target="../media/image14.emf"/><Relationship Id="rId4" Type="http://schemas.openxmlformats.org/officeDocument/2006/relationships/package" Target="../embeddings/Feuille_de_calcul_Microsoft_Excel1.xlsx"/></Relationships>
</file>

<file path=ppt/slides/_rels/slide6.xml.rels><?xml version="1.0" encoding="UTF-8" standalone="yes"?>
<Relationships xmlns="http://schemas.openxmlformats.org/package/2006/relationships"><Relationship Id="rId3" Type="http://schemas.openxmlformats.org/officeDocument/2006/relationships/image" Target="../media/image15.emf"/><Relationship Id="rId7" Type="http://schemas.openxmlformats.org/officeDocument/2006/relationships/image" Target="../media/image17.emf"/><Relationship Id="rId2" Type="http://schemas.openxmlformats.org/officeDocument/2006/relationships/package" Target="../embeddings/Feuille_de_calcul_Microsoft_Excel2.xlsx"/><Relationship Id="rId1" Type="http://schemas.openxmlformats.org/officeDocument/2006/relationships/slideLayout" Target="../slideLayouts/slideLayout12.xml"/><Relationship Id="rId6" Type="http://schemas.openxmlformats.org/officeDocument/2006/relationships/package" Target="../embeddings/Feuille_de_calcul_Microsoft_Excel4.xlsx"/><Relationship Id="rId5" Type="http://schemas.openxmlformats.org/officeDocument/2006/relationships/image" Target="../media/image16.emf"/><Relationship Id="rId4" Type="http://schemas.openxmlformats.org/officeDocument/2006/relationships/package" Target="../embeddings/Feuille_de_calcul_Microsoft_Excel3.xlsx"/></Relationships>
</file>

<file path=ppt/slides/_rels/slide7.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package" Target="../embeddings/Feuille_de_calcul_Microsoft_Excel5.xlsx"/><Relationship Id="rId1" Type="http://schemas.openxmlformats.org/officeDocument/2006/relationships/slideLayout" Target="../slideLayouts/slideLayout12.xml"/><Relationship Id="rId5" Type="http://schemas.openxmlformats.org/officeDocument/2006/relationships/image" Target="../media/image19.emf"/><Relationship Id="rId4" Type="http://schemas.openxmlformats.org/officeDocument/2006/relationships/package" Target="../embeddings/Feuille_de_calcul_Microsoft_Excel6.xlsx"/></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Espace réservé pour une image  5" descr="Capture d’écran 2017-11-30 à 11.27.50.png">
            <a:extLst>
              <a:ext uri="{FF2B5EF4-FFF2-40B4-BE49-F238E27FC236}">
                <a16:creationId xmlns:a16="http://schemas.microsoft.com/office/drawing/2014/main" id="{04D95CE4-2D86-B345-9B04-FEEC056A94DA}"/>
              </a:ext>
            </a:extLst>
          </p:cNvPr>
          <p:cNvPicPr>
            <a:picLocks noGrp="1" noChangeAspect="1"/>
          </p:cNvPicPr>
          <p:nvPr>
            <p:ph type="pic" sz="quarter" idx="11"/>
          </p:nvPr>
        </p:nvPicPr>
        <p:blipFill>
          <a:blip r:embed="rId3" cstate="print">
            <a:extLst>
              <a:ext uri="{28A0092B-C50C-407E-A947-70E740481C1C}">
                <a14:useLocalDpi xmlns:a14="http://schemas.microsoft.com/office/drawing/2010/main"/>
              </a:ext>
            </a:extLst>
          </a:blip>
          <a:srcRect/>
          <a:stretch>
            <a:fillRect/>
          </a:stretch>
        </p:blipFill>
        <p:spPr>
          <a:xfrm>
            <a:off x="64230" y="186364"/>
            <a:ext cx="4320000" cy="6485271"/>
          </a:xfrm>
        </p:spPr>
      </p:pic>
      <p:sp>
        <p:nvSpPr>
          <p:cNvPr id="3" name="Titre 2"/>
          <p:cNvSpPr>
            <a:spLocks noGrp="1"/>
          </p:cNvSpPr>
          <p:nvPr>
            <p:ph type="ctrTitle"/>
          </p:nvPr>
        </p:nvSpPr>
        <p:spPr>
          <a:xfrm>
            <a:off x="4604980" y="1377991"/>
            <a:ext cx="4474790" cy="2334693"/>
          </a:xfrm>
        </p:spPr>
        <p:txBody>
          <a:bodyPr/>
          <a:lstStyle/>
          <a:p>
            <a:pPr algn="ctr"/>
            <a:r>
              <a:rPr lang="fr-FR" sz="3200" dirty="0">
                <a:latin typeface="Tahoma"/>
                <a:ea typeface="Tahoma"/>
                <a:cs typeface="Tahoma"/>
              </a:rPr>
              <a:t>Comité syndical intervenant en substitution du conseil d’exploitation</a:t>
            </a:r>
            <a:br>
              <a:rPr lang="fr-FR" sz="3200" dirty="0">
                <a:latin typeface="Tahoma"/>
                <a:ea typeface="Tahoma"/>
                <a:cs typeface="Tahoma"/>
              </a:rPr>
            </a:br>
            <a:r>
              <a:rPr lang="fr-FR" sz="3200" b="1" i="0" u="none" strike="noStrike" dirty="0">
                <a:solidFill>
                  <a:srgbClr val="5F766E"/>
                </a:solidFill>
                <a:effectLst/>
                <a:latin typeface="Calibri" panose="020F0502020204030204" pitchFamily="34" charset="0"/>
              </a:rPr>
              <a:t>(Régie Vélib')</a:t>
            </a:r>
            <a:r>
              <a:rPr lang="fr-FR" sz="3200" b="0" i="0" u="none" strike="noStrike" dirty="0">
                <a:effectLst/>
                <a:latin typeface="Calibri" panose="020F0502020204030204" pitchFamily="34" charset="0"/>
              </a:rPr>
              <a:t>​</a:t>
            </a:r>
            <a:r>
              <a:rPr lang="fr-FR" sz="3200" dirty="0">
                <a:latin typeface="Tahoma"/>
                <a:ea typeface="Tahoma"/>
                <a:cs typeface="Tahoma"/>
              </a:rPr>
              <a:t>   </a:t>
            </a:r>
            <a:br>
              <a:rPr lang="fr-FR" sz="3200" dirty="0">
                <a:latin typeface="Tahoma"/>
                <a:cs typeface="Calibri"/>
              </a:rPr>
            </a:br>
            <a:br>
              <a:rPr lang="fr-FR" sz="3200" dirty="0">
                <a:latin typeface="Tahoma"/>
                <a:cs typeface="Calibri"/>
              </a:rPr>
            </a:br>
            <a:r>
              <a:rPr lang="fr-FR" sz="3200" dirty="0">
                <a:latin typeface="Tahoma"/>
                <a:cs typeface="Calibri"/>
              </a:rPr>
              <a:t>séance du</a:t>
            </a:r>
            <a:br>
              <a:rPr lang="fr-FR" sz="3200" dirty="0">
                <a:latin typeface="Tahoma"/>
                <a:cs typeface="Calibri"/>
              </a:rPr>
            </a:br>
            <a:r>
              <a:rPr lang="fr-FR" dirty="0">
                <a:latin typeface="Tahoma"/>
                <a:ea typeface="Tahoma"/>
                <a:cs typeface="Tahoma"/>
              </a:rPr>
              <a:t>18 juin 2024</a:t>
            </a:r>
            <a:br>
              <a:rPr lang="fr-FR" dirty="0">
                <a:latin typeface="Tahoma"/>
              </a:rPr>
            </a:br>
            <a:r>
              <a:rPr lang="fr-FR" dirty="0"/>
              <a:t> </a:t>
            </a:r>
          </a:p>
        </p:txBody>
      </p:sp>
      <p:pic>
        <p:nvPicPr>
          <p:cNvPr id="6" name="Image 5" descr="logo_Lib_blanc.png">
            <a:extLst>
              <a:ext uri="{FF2B5EF4-FFF2-40B4-BE49-F238E27FC236}">
                <a16:creationId xmlns:a16="http://schemas.microsoft.com/office/drawing/2014/main" id="{90CCDD7D-2231-9A46-B320-BE2207726687}"/>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733802" y="320317"/>
            <a:ext cx="3389376" cy="1588008"/>
          </a:xfrm>
          <a:prstGeom prst="rect">
            <a:avLst/>
          </a:prstGeom>
        </p:spPr>
      </p:pic>
    </p:spTree>
    <p:extLst>
      <p:ext uri="{BB962C8B-B14F-4D97-AF65-F5344CB8AC3E}">
        <p14:creationId xmlns:p14="http://schemas.microsoft.com/office/powerpoint/2010/main" val="1633969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ECFF271-4B6F-F131-CB0E-7B5B96F70D28}"/>
              </a:ext>
            </a:extLst>
          </p:cNvPr>
          <p:cNvSpPr>
            <a:spLocks noGrp="1"/>
          </p:cNvSpPr>
          <p:nvPr>
            <p:ph type="ctrTitle"/>
          </p:nvPr>
        </p:nvSpPr>
        <p:spPr>
          <a:xfrm>
            <a:off x="232873" y="174761"/>
            <a:ext cx="8527055" cy="467790"/>
          </a:xfrm>
        </p:spPr>
        <p:txBody>
          <a:bodyPr/>
          <a:lstStyle/>
          <a:p>
            <a:pPr algn="l"/>
            <a:r>
              <a:rPr lang="fr-FR" sz="2800" b="1" dirty="0">
                <a:solidFill>
                  <a:schemeClr val="tx2">
                    <a:lumMod val="75000"/>
                  </a:schemeClr>
                </a:solidFill>
                <a:latin typeface="Tahoma"/>
                <a:ea typeface="Tahoma"/>
                <a:cs typeface="Tahoma"/>
              </a:rPr>
              <a:t>VM 2024 05 - B.S. 2024 – Régie Velib’ (Suite)</a:t>
            </a:r>
            <a:endParaRPr lang="fr-FR" sz="2800" dirty="0">
              <a:solidFill>
                <a:schemeClr val="tx2">
                  <a:lumMod val="75000"/>
                </a:schemeClr>
              </a:solidFill>
            </a:endParaRPr>
          </a:p>
        </p:txBody>
      </p:sp>
      <p:sp>
        <p:nvSpPr>
          <p:cNvPr id="3" name="ZoneTexte 2">
            <a:extLst>
              <a:ext uri="{FF2B5EF4-FFF2-40B4-BE49-F238E27FC236}">
                <a16:creationId xmlns:a16="http://schemas.microsoft.com/office/drawing/2014/main" id="{F781DFC0-B5D7-682F-5686-51D7B5E390D5}"/>
              </a:ext>
            </a:extLst>
          </p:cNvPr>
          <p:cNvSpPr txBox="1"/>
          <p:nvPr/>
        </p:nvSpPr>
        <p:spPr>
          <a:xfrm>
            <a:off x="232873" y="742009"/>
            <a:ext cx="8722265" cy="6524863"/>
          </a:xfrm>
          <a:prstGeom prst="rect">
            <a:avLst/>
          </a:prstGeom>
          <a:noFill/>
        </p:spPr>
        <p:txBody>
          <a:bodyPr wrap="square" rtlCol="0">
            <a:spAutoFit/>
          </a:bodyPr>
          <a:lstStyle/>
          <a:p>
            <a:pPr algn="just"/>
            <a:r>
              <a:rPr lang="fr-FR" sz="2000" dirty="0">
                <a:effectLst/>
                <a:latin typeface="Tahoma" panose="020B0604030504040204" pitchFamily="34" charset="0"/>
                <a:ea typeface="Tahoma" panose="020B0604030504040204" pitchFamily="34" charset="0"/>
              </a:rPr>
              <a:t>Parallèlement à cela, depuis le début de l’année 2024 :</a:t>
            </a:r>
            <a:endParaRPr lang="fr-FR" sz="2000" dirty="0">
              <a:effectLst/>
              <a:latin typeface="Times New Roman" panose="02020603050405020304" pitchFamily="18" charset="0"/>
              <a:ea typeface="Times New Roman" panose="02020603050405020304" pitchFamily="18" charset="0"/>
            </a:endParaRPr>
          </a:p>
          <a:p>
            <a:pPr algn="just"/>
            <a:r>
              <a:rPr lang="fr-FR" sz="900" dirty="0">
                <a:effectLst/>
                <a:latin typeface="Tahoma" panose="020B0604030504040204" pitchFamily="34" charset="0"/>
                <a:ea typeface="Tahoma" panose="020B0604030504040204" pitchFamily="34" charset="0"/>
              </a:rPr>
              <a:t> </a:t>
            </a:r>
            <a:endParaRPr lang="fr-FR" sz="900" dirty="0">
              <a:effectLst/>
              <a:latin typeface="Times New Roman" panose="02020603050405020304" pitchFamily="18" charset="0"/>
              <a:ea typeface="Times New Roman" panose="02020603050405020304" pitchFamily="18" charset="0"/>
            </a:endParaRPr>
          </a:p>
          <a:p>
            <a:pPr marL="342900" lvl="0" indent="-342900" algn="just">
              <a:buFont typeface="Symbol" pitchFamily="2" charset="2"/>
              <a:buChar char=""/>
            </a:pPr>
            <a:r>
              <a:rPr lang="fr-FR" sz="2000" dirty="0">
                <a:effectLst/>
                <a:latin typeface="Tahoma" panose="020B0604030504040204" pitchFamily="34" charset="0"/>
                <a:ea typeface="Tahoma" panose="020B0604030504040204" pitchFamily="34" charset="0"/>
              </a:rPr>
              <a:t>Le nombre d’abonnés n’a jamais été aussi élevé (415 000 à ce jour),</a:t>
            </a:r>
            <a:endParaRPr lang="fr-FR" sz="2000" dirty="0">
              <a:effectLst/>
              <a:latin typeface="Times New Roman" panose="02020603050405020304" pitchFamily="18" charset="0"/>
              <a:ea typeface="Times New Roman" panose="02020603050405020304" pitchFamily="18" charset="0"/>
            </a:endParaRPr>
          </a:p>
          <a:p>
            <a:pPr marL="342900" lvl="0" indent="-342900" algn="just">
              <a:buFont typeface="Symbol" pitchFamily="2" charset="2"/>
              <a:buChar char=""/>
            </a:pPr>
            <a:r>
              <a:rPr lang="fr-FR" sz="2000" dirty="0">
                <a:effectLst/>
                <a:latin typeface="Tahoma" panose="020B0604030504040204" pitchFamily="34" charset="0"/>
                <a:ea typeface="Tahoma" panose="020B0604030504040204" pitchFamily="34" charset="0"/>
              </a:rPr>
              <a:t>La disponibilité des vélos s’est améliorée, désormais conforme au coefficient de foisonnement,</a:t>
            </a:r>
            <a:endParaRPr lang="fr-FR" sz="2000" dirty="0">
              <a:effectLst/>
              <a:latin typeface="Times New Roman" panose="02020603050405020304" pitchFamily="18" charset="0"/>
              <a:ea typeface="Times New Roman" panose="02020603050405020304" pitchFamily="18" charset="0"/>
            </a:endParaRPr>
          </a:p>
          <a:p>
            <a:pPr marL="342900" lvl="0" indent="-342900" algn="just">
              <a:buFont typeface="Symbol" pitchFamily="2" charset="2"/>
              <a:buChar char=""/>
            </a:pPr>
            <a:r>
              <a:rPr lang="fr-FR" sz="2000" dirty="0">
                <a:effectLst/>
                <a:latin typeface="Tahoma" panose="020B0604030504040204" pitchFamily="34" charset="0"/>
                <a:ea typeface="Tahoma" panose="020B0604030504040204" pitchFamily="34" charset="0"/>
              </a:rPr>
              <a:t>La part des usages dans les recettes est de presque la moitié, fruit de la réforme tarifaire de mai 2023,</a:t>
            </a:r>
            <a:endParaRPr lang="fr-FR" sz="2000" dirty="0">
              <a:effectLst/>
              <a:latin typeface="Times New Roman" panose="02020603050405020304" pitchFamily="18" charset="0"/>
              <a:ea typeface="Times New Roman" panose="02020603050405020304" pitchFamily="18" charset="0"/>
            </a:endParaRPr>
          </a:p>
          <a:p>
            <a:pPr marL="342900" lvl="0" indent="-342900" algn="just">
              <a:buFont typeface="Symbol" pitchFamily="2" charset="2"/>
              <a:buChar char=""/>
            </a:pPr>
            <a:r>
              <a:rPr lang="fr-FR" sz="2000" dirty="0">
                <a:effectLst/>
                <a:latin typeface="Tahoma" panose="020B0604030504040204" pitchFamily="34" charset="0"/>
                <a:ea typeface="Tahoma" panose="020B0604030504040204" pitchFamily="34" charset="0"/>
              </a:rPr>
              <a:t>Une météo globalement assez clémente favorisant l’usage des mobilités douces.</a:t>
            </a:r>
            <a:endParaRPr lang="fr-FR" sz="2000" dirty="0">
              <a:effectLst/>
              <a:latin typeface="Times New Roman" panose="02020603050405020304" pitchFamily="18" charset="0"/>
              <a:ea typeface="Times New Roman" panose="02020603050405020304" pitchFamily="18" charset="0"/>
            </a:endParaRPr>
          </a:p>
          <a:p>
            <a:pPr algn="just"/>
            <a:r>
              <a:rPr lang="fr-FR" sz="2000" dirty="0">
                <a:effectLst/>
                <a:latin typeface="Tahoma" panose="020B0604030504040204" pitchFamily="34" charset="0"/>
                <a:ea typeface="Tahoma" panose="020B0604030504040204" pitchFamily="34" charset="0"/>
              </a:rPr>
              <a:t>En conséquence, les 4 mois de l’année n’ont jamais été aussi élevés en termes de recettes depuis le début du marché, soit une augmentation de 18,42 % par rapport aux 4 premiers mois de l’année 2023, année record en termes de recettes usagers. Cette progression est sans prise en compte des trois mois générant habituellement les recettes les plus élevées que sont les mois de juin, septembre et octobre. Il est en revanche difficile d’anticiper quelles seront les usages et les recettes pendant la période des Jeux Olympiques et Paralympiques. </a:t>
            </a:r>
            <a:endParaRPr lang="fr-FR" sz="2000" dirty="0">
              <a:effectLst/>
              <a:latin typeface="Times New Roman" panose="02020603050405020304" pitchFamily="18" charset="0"/>
              <a:ea typeface="Times New Roman" panose="02020603050405020304" pitchFamily="18" charset="0"/>
            </a:endParaRPr>
          </a:p>
          <a:p>
            <a:pPr algn="just"/>
            <a:r>
              <a:rPr lang="fr-FR" sz="2000" dirty="0">
                <a:effectLst/>
                <a:latin typeface="Tahoma" panose="020B0604030504040204" pitchFamily="34" charset="0"/>
                <a:ea typeface="Tahoma" panose="020B0604030504040204" pitchFamily="34" charset="0"/>
              </a:rPr>
              <a:t>C’est pourquoi, tout en restant prudent, il est possible d’anticiper une augmentation des recettes entre 2023 et 2024 non pas de 5% mais de 11,5%.</a:t>
            </a:r>
            <a:endParaRPr lang="fr-FR" sz="2000" dirty="0">
              <a:effectLst/>
              <a:latin typeface="Times New Roman" panose="02020603050405020304" pitchFamily="18" charset="0"/>
              <a:ea typeface="Times New Roman" panose="02020603050405020304" pitchFamily="18" charset="0"/>
            </a:endParaRPr>
          </a:p>
          <a:p>
            <a:pPr algn="just"/>
            <a:endParaRPr lang="fr-FR" sz="1800" dirty="0">
              <a:effectLst/>
              <a:latin typeface="Tahoma" panose="020B0604030504040204" pitchFamily="34" charset="0"/>
              <a:ea typeface="Tahoma" panose="020B0604030504040204" pitchFamily="34" charset="0"/>
            </a:endParaRPr>
          </a:p>
        </p:txBody>
      </p:sp>
    </p:spTree>
    <p:extLst>
      <p:ext uri="{BB962C8B-B14F-4D97-AF65-F5344CB8AC3E}">
        <p14:creationId xmlns:p14="http://schemas.microsoft.com/office/powerpoint/2010/main" val="13597278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ECFF271-4B6F-F131-CB0E-7B5B96F70D28}"/>
              </a:ext>
            </a:extLst>
          </p:cNvPr>
          <p:cNvSpPr>
            <a:spLocks noGrp="1"/>
          </p:cNvSpPr>
          <p:nvPr>
            <p:ph type="ctrTitle"/>
          </p:nvPr>
        </p:nvSpPr>
        <p:spPr>
          <a:xfrm>
            <a:off x="232873" y="174761"/>
            <a:ext cx="8527055" cy="430720"/>
          </a:xfrm>
        </p:spPr>
        <p:txBody>
          <a:bodyPr/>
          <a:lstStyle/>
          <a:p>
            <a:pPr algn="l"/>
            <a:r>
              <a:rPr lang="fr-FR" sz="2800" b="1" dirty="0">
                <a:solidFill>
                  <a:schemeClr val="tx2">
                    <a:lumMod val="75000"/>
                  </a:schemeClr>
                </a:solidFill>
                <a:latin typeface="Tahoma"/>
                <a:ea typeface="Tahoma"/>
                <a:cs typeface="Tahoma"/>
              </a:rPr>
              <a:t>VM 2024 05 - B.S. 2024 – Régie Velib’ (Suite)</a:t>
            </a:r>
            <a:endParaRPr lang="fr-FR" sz="2800" dirty="0">
              <a:solidFill>
                <a:schemeClr val="tx2">
                  <a:lumMod val="75000"/>
                </a:schemeClr>
              </a:solidFill>
            </a:endParaRPr>
          </a:p>
        </p:txBody>
      </p:sp>
      <p:sp>
        <p:nvSpPr>
          <p:cNvPr id="4" name="ZoneTexte 3">
            <a:extLst>
              <a:ext uri="{FF2B5EF4-FFF2-40B4-BE49-F238E27FC236}">
                <a16:creationId xmlns:a16="http://schemas.microsoft.com/office/drawing/2014/main" id="{FBCD38F5-6681-94E6-9B90-5F0AD5BCE85D}"/>
              </a:ext>
            </a:extLst>
          </p:cNvPr>
          <p:cNvSpPr txBox="1"/>
          <p:nvPr/>
        </p:nvSpPr>
        <p:spPr>
          <a:xfrm>
            <a:off x="269394" y="5273919"/>
            <a:ext cx="8490534" cy="1200329"/>
          </a:xfrm>
          <a:prstGeom prst="rect">
            <a:avLst/>
          </a:prstGeom>
          <a:noFill/>
        </p:spPr>
        <p:txBody>
          <a:bodyPr wrap="square" rtlCol="0">
            <a:spAutoFit/>
          </a:bodyPr>
          <a:lstStyle/>
          <a:p>
            <a:pPr algn="just"/>
            <a:r>
              <a:rPr lang="fr-FR" sz="2400" dirty="0">
                <a:latin typeface="Tahoma" panose="020B0604030504040204" pitchFamily="34" charset="0"/>
                <a:ea typeface="Tahoma" panose="020B0604030504040204" pitchFamily="34" charset="0"/>
                <a:cs typeface="Tahoma" panose="020B0604030504040204" pitchFamily="34" charset="0"/>
              </a:rPr>
              <a:t>Après l’affectation des résultats au budget supplémentaire et les différents ajustements budgétaires, les dépenses et recettes des deux sections seront en équilibre.</a:t>
            </a:r>
          </a:p>
        </p:txBody>
      </p:sp>
      <p:graphicFrame>
        <p:nvGraphicFramePr>
          <p:cNvPr id="5" name="Objet 4">
            <a:extLst>
              <a:ext uri="{FF2B5EF4-FFF2-40B4-BE49-F238E27FC236}">
                <a16:creationId xmlns:a16="http://schemas.microsoft.com/office/drawing/2014/main" id="{F6B8FCC1-FD81-7C18-9316-8BC049CDE2F1}"/>
              </a:ext>
            </a:extLst>
          </p:cNvPr>
          <p:cNvGraphicFramePr>
            <a:graphicFrameLocks noChangeAspect="1"/>
          </p:cNvGraphicFramePr>
          <p:nvPr>
            <p:extLst>
              <p:ext uri="{D42A27DB-BD31-4B8C-83A1-F6EECF244321}">
                <p14:modId xmlns:p14="http://schemas.microsoft.com/office/powerpoint/2010/main" val="1116291363"/>
              </p:ext>
            </p:extLst>
          </p:nvPr>
        </p:nvGraphicFramePr>
        <p:xfrm>
          <a:off x="326231" y="844293"/>
          <a:ext cx="8491537" cy="4046538"/>
        </p:xfrm>
        <a:graphic>
          <a:graphicData uri="http://schemas.openxmlformats.org/presentationml/2006/ole">
            <mc:AlternateContent xmlns:mc="http://schemas.openxmlformats.org/markup-compatibility/2006">
              <mc:Choice xmlns:v="urn:schemas-microsoft-com:vml" Requires="v">
                <p:oleObj name="Feuille de calcul" r:id="rId2" imgW="14325600" imgH="3251200" progId="Excel.Sheet.12">
                  <p:embed/>
                </p:oleObj>
              </mc:Choice>
              <mc:Fallback>
                <p:oleObj name="Feuille de calcul" r:id="rId2" imgW="14325600" imgH="3251200" progId="Excel.Sheet.12">
                  <p:embed/>
                  <p:pic>
                    <p:nvPicPr>
                      <p:cNvPr id="3" name="Objet 2">
                        <a:extLst>
                          <a:ext uri="{FF2B5EF4-FFF2-40B4-BE49-F238E27FC236}">
                            <a16:creationId xmlns:a16="http://schemas.microsoft.com/office/drawing/2014/main" id="{0DB07314-B199-D1B5-875A-8A1F1E9FEE86}"/>
                          </a:ext>
                        </a:extLst>
                      </p:cNvPr>
                      <p:cNvPicPr/>
                      <p:nvPr/>
                    </p:nvPicPr>
                    <p:blipFill>
                      <a:blip r:embed="rId3"/>
                      <a:stretch>
                        <a:fillRect/>
                      </a:stretch>
                    </p:blipFill>
                    <p:spPr>
                      <a:xfrm>
                        <a:off x="326231" y="844293"/>
                        <a:ext cx="8491537" cy="4046538"/>
                      </a:xfrm>
                      <a:prstGeom prst="rect">
                        <a:avLst/>
                      </a:prstGeom>
                    </p:spPr>
                  </p:pic>
                </p:oleObj>
              </mc:Fallback>
            </mc:AlternateContent>
          </a:graphicData>
        </a:graphic>
      </p:graphicFrame>
    </p:spTree>
    <p:extLst>
      <p:ext uri="{BB962C8B-B14F-4D97-AF65-F5344CB8AC3E}">
        <p14:creationId xmlns:p14="http://schemas.microsoft.com/office/powerpoint/2010/main" val="8668954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ECFF271-4B6F-F131-CB0E-7B5B96F70D28}"/>
              </a:ext>
            </a:extLst>
          </p:cNvPr>
          <p:cNvSpPr>
            <a:spLocks noGrp="1"/>
          </p:cNvSpPr>
          <p:nvPr>
            <p:ph type="ctrTitle"/>
          </p:nvPr>
        </p:nvSpPr>
        <p:spPr>
          <a:xfrm>
            <a:off x="232873" y="174761"/>
            <a:ext cx="8527055" cy="778618"/>
          </a:xfrm>
        </p:spPr>
        <p:txBody>
          <a:bodyPr/>
          <a:lstStyle/>
          <a:p>
            <a:pPr algn="l"/>
            <a:r>
              <a:rPr lang="fr-FR" sz="2800" b="1" dirty="0">
                <a:solidFill>
                  <a:schemeClr val="tx2">
                    <a:lumMod val="75000"/>
                  </a:schemeClr>
                </a:solidFill>
                <a:latin typeface="Tahoma"/>
                <a:ea typeface="Tahoma"/>
                <a:cs typeface="Tahoma"/>
              </a:rPr>
              <a:t>VM 2024 06 - Avis sur la modification des contributions au Syndicat 2024</a:t>
            </a:r>
            <a:endParaRPr lang="fr-FR" sz="2800" dirty="0">
              <a:solidFill>
                <a:schemeClr val="tx2">
                  <a:lumMod val="75000"/>
                </a:schemeClr>
              </a:solidFill>
            </a:endParaRPr>
          </a:p>
        </p:txBody>
      </p:sp>
      <p:sp>
        <p:nvSpPr>
          <p:cNvPr id="3" name="ZoneTexte 2">
            <a:extLst>
              <a:ext uri="{FF2B5EF4-FFF2-40B4-BE49-F238E27FC236}">
                <a16:creationId xmlns:a16="http://schemas.microsoft.com/office/drawing/2014/main" id="{F781DFC0-B5D7-682F-5686-51D7B5E390D5}"/>
              </a:ext>
            </a:extLst>
          </p:cNvPr>
          <p:cNvSpPr txBox="1"/>
          <p:nvPr/>
        </p:nvSpPr>
        <p:spPr>
          <a:xfrm>
            <a:off x="214095" y="1166966"/>
            <a:ext cx="8722265" cy="4524315"/>
          </a:xfrm>
          <a:prstGeom prst="rect">
            <a:avLst/>
          </a:prstGeom>
          <a:noFill/>
        </p:spPr>
        <p:txBody>
          <a:bodyPr wrap="square" rtlCol="0">
            <a:spAutoFit/>
          </a:bodyPr>
          <a:lstStyle/>
          <a:p>
            <a:pPr algn="just"/>
            <a:r>
              <a:rPr lang="fr-FR" sz="3200" dirty="0">
                <a:effectLst/>
                <a:latin typeface="Tahoma" panose="020B0604030504040204" pitchFamily="34" charset="0"/>
                <a:ea typeface="Times New Roman" panose="02020603050405020304" pitchFamily="18" charset="0"/>
              </a:rPr>
              <a:t>Compte tenu de l’intégration du résultat excédentaire 2023 au Budget supplémentaire 2024, le Syndicat est en mesure de baisser le montant de la contribution de fonctionnement 2024 du budget principal de 314 € par station.</a:t>
            </a:r>
          </a:p>
          <a:p>
            <a:pPr algn="just"/>
            <a:endParaRPr lang="fr-FR" sz="3200" dirty="0">
              <a:effectLst/>
              <a:latin typeface="Times New Roman" panose="02020603050405020304" pitchFamily="18" charset="0"/>
              <a:ea typeface="Times New Roman" panose="02020603050405020304" pitchFamily="18" charset="0"/>
            </a:endParaRPr>
          </a:p>
          <a:p>
            <a:pPr algn="just"/>
            <a:r>
              <a:rPr lang="fr-FR" sz="3200" dirty="0">
                <a:effectLst/>
                <a:latin typeface="Tahoma"/>
                <a:ea typeface="Times New Roman" panose="02020603050405020304" pitchFamily="18" charset="0"/>
                <a:cs typeface="Tahoma"/>
              </a:rPr>
              <a:t>Ainsi, il est proposé d’adopter une nouvelle contribution 2024 dont le montant est fixé à </a:t>
            </a:r>
            <a:r>
              <a:rPr lang="fr-FR" sz="3200" dirty="0">
                <a:latin typeface="Tahoma"/>
                <a:ea typeface="Times New Roman" panose="02020603050405020304" pitchFamily="18" charset="0"/>
                <a:cs typeface="Tahoma"/>
              </a:rPr>
              <a:t>950 </a:t>
            </a:r>
            <a:r>
              <a:rPr lang="fr-FR" sz="3200" dirty="0">
                <a:effectLst/>
                <a:latin typeface="Tahoma"/>
                <a:ea typeface="Times New Roman" panose="02020603050405020304" pitchFamily="18" charset="0"/>
                <a:cs typeface="Tahoma"/>
              </a:rPr>
              <a:t>€.</a:t>
            </a:r>
          </a:p>
        </p:txBody>
      </p:sp>
    </p:spTree>
    <p:extLst>
      <p:ext uri="{BB962C8B-B14F-4D97-AF65-F5344CB8AC3E}">
        <p14:creationId xmlns:p14="http://schemas.microsoft.com/office/powerpoint/2010/main" val="30578890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B0391B48-9DBE-A343-B4A3-489649F917DE}"/>
              </a:ext>
            </a:extLst>
          </p:cNvPr>
          <p:cNvSpPr txBox="1"/>
          <p:nvPr/>
        </p:nvSpPr>
        <p:spPr>
          <a:xfrm>
            <a:off x="253460" y="167751"/>
            <a:ext cx="8637080" cy="523220"/>
          </a:xfrm>
          <a:prstGeom prst="rect">
            <a:avLst/>
          </a:prstGeom>
          <a:noFill/>
        </p:spPr>
        <p:txBody>
          <a:bodyPr wrap="square" lIns="91440" tIns="45720" rIns="91440" bIns="45720" rtlCol="0" anchor="t">
            <a:spAutoFit/>
          </a:bodyPr>
          <a:lstStyle/>
          <a:p>
            <a:pPr algn="just"/>
            <a:r>
              <a:rPr lang="fr-FR" sz="2800" b="1" u="sng" dirty="0">
                <a:solidFill>
                  <a:schemeClr val="tx2">
                    <a:lumMod val="75000"/>
                  </a:schemeClr>
                </a:solidFill>
                <a:effectLst/>
                <a:latin typeface="Tahoma"/>
                <a:ea typeface="Tahoma"/>
                <a:cs typeface="Times New Roman"/>
              </a:rPr>
              <a:t>Ordre du jour : Séance du 18 juin 2024</a:t>
            </a:r>
            <a:endParaRPr lang="fr-FR" sz="2800" b="1" dirty="0">
              <a:solidFill>
                <a:schemeClr val="tx2">
                  <a:lumMod val="7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3" name="ZoneTexte 2">
            <a:extLst>
              <a:ext uri="{FF2B5EF4-FFF2-40B4-BE49-F238E27FC236}">
                <a16:creationId xmlns:a16="http://schemas.microsoft.com/office/drawing/2014/main" id="{EED39EB6-5EC8-A41F-9E62-22E29E96058B}"/>
              </a:ext>
            </a:extLst>
          </p:cNvPr>
          <p:cNvSpPr txBox="1"/>
          <p:nvPr/>
        </p:nvSpPr>
        <p:spPr>
          <a:xfrm>
            <a:off x="299357" y="429361"/>
            <a:ext cx="8545286" cy="6432530"/>
          </a:xfrm>
          <a:prstGeom prst="rect">
            <a:avLst/>
          </a:prstGeom>
          <a:noFill/>
        </p:spPr>
        <p:txBody>
          <a:bodyPr wrap="square" lIns="91440" tIns="45720" rIns="91440" bIns="45720" anchor="t">
            <a:spAutoFit/>
          </a:bodyPr>
          <a:lstStyle/>
          <a:p>
            <a:pPr algn="just"/>
            <a:endParaRPr lang="fr-FR" sz="2800" dirty="0">
              <a:effectLst/>
              <a:latin typeface="Times"/>
              <a:ea typeface="MS Mincho" panose="02020609040205080304" pitchFamily="49" charset="-128"/>
              <a:cs typeface="Times New Roman" panose="02020603050405020304" pitchFamily="18" charset="0"/>
            </a:endParaRPr>
          </a:p>
          <a:p>
            <a:pPr marL="514350" indent="-514350" algn="l" rtl="0" fontAlgn="base">
              <a:buAutoNum type="arabicPeriod"/>
            </a:pPr>
            <a:r>
              <a:rPr lang="fr-FR" sz="2800" b="0" i="0" u="sng" strike="noStrike" dirty="0">
                <a:solidFill>
                  <a:srgbClr val="000000"/>
                </a:solidFill>
                <a:effectLst/>
                <a:latin typeface="Tahoma"/>
                <a:ea typeface="Tahoma"/>
                <a:cs typeface="Tahoma"/>
              </a:rPr>
              <a:t>Approbation du procès-verbal (Régie Velib’) de la séance du 28/11/2023</a:t>
            </a:r>
            <a:r>
              <a:rPr lang="en-US" sz="2800" b="0" i="0" u="sng" strike="noStrike" dirty="0">
                <a:solidFill>
                  <a:srgbClr val="000000"/>
                </a:solidFill>
                <a:effectLst/>
                <a:latin typeface="Tahoma"/>
                <a:ea typeface="Tahoma"/>
                <a:cs typeface="Tahoma"/>
              </a:rPr>
              <a:t>​</a:t>
            </a:r>
          </a:p>
          <a:p>
            <a:pPr algn="l" rtl="0" fontAlgn="base"/>
            <a:endParaRPr lang="en-US" sz="2800" u="sng" dirty="0">
              <a:solidFill>
                <a:srgbClr val="000000"/>
              </a:solidFill>
              <a:latin typeface="Tahoma"/>
              <a:ea typeface="Tahoma"/>
              <a:cs typeface="Tahoma"/>
            </a:endParaRPr>
          </a:p>
          <a:p>
            <a:pPr algn="l" rtl="0" fontAlgn="base"/>
            <a:r>
              <a:rPr lang="fr-FR" sz="2800" b="0" i="0" u="none" strike="noStrike" dirty="0">
                <a:solidFill>
                  <a:srgbClr val="000000"/>
                </a:solidFill>
                <a:effectLst/>
                <a:latin typeface="Tahoma"/>
                <a:ea typeface="Tahoma"/>
                <a:cs typeface="Tahoma"/>
              </a:rPr>
              <a:t>2. </a:t>
            </a:r>
            <a:r>
              <a:rPr lang="fr-FR" sz="2800" b="0" i="0" u="sng" strike="noStrike" dirty="0">
                <a:solidFill>
                  <a:srgbClr val="000000"/>
                </a:solidFill>
                <a:effectLst/>
                <a:latin typeface="Tahoma"/>
                <a:ea typeface="Tahoma"/>
                <a:cs typeface="Tahoma"/>
              </a:rPr>
              <a:t>Délibérations</a:t>
            </a:r>
            <a:r>
              <a:rPr lang="fr-FR" sz="2800" b="0" i="0" u="none" strike="noStrike" dirty="0">
                <a:solidFill>
                  <a:srgbClr val="000000"/>
                </a:solidFill>
                <a:effectLst/>
                <a:latin typeface="Tahoma"/>
                <a:ea typeface="Tahoma"/>
                <a:cs typeface="Tahoma"/>
              </a:rPr>
              <a:t> :</a:t>
            </a:r>
          </a:p>
          <a:p>
            <a:pPr rtl="0" fontAlgn="base"/>
            <a:r>
              <a:rPr lang="fr-FR" sz="2800" b="0" i="0" dirty="0">
                <a:solidFill>
                  <a:srgbClr val="000000"/>
                </a:solidFill>
                <a:effectLst/>
                <a:latin typeface="Tahoma"/>
                <a:ea typeface="Tahoma"/>
                <a:cs typeface="Tahoma"/>
              </a:rPr>
              <a:t>- Avis sur le compte de gestion 2023</a:t>
            </a:r>
          </a:p>
          <a:p>
            <a:pPr rtl="0" fontAlgn="base"/>
            <a:r>
              <a:rPr lang="fr-FR" sz="2800" dirty="0">
                <a:solidFill>
                  <a:srgbClr val="000000"/>
                </a:solidFill>
                <a:latin typeface="Tahoma"/>
                <a:ea typeface="Tahoma"/>
                <a:cs typeface="Tahoma"/>
              </a:rPr>
              <a:t>- Avis sur le compte administratif 2023</a:t>
            </a:r>
          </a:p>
          <a:p>
            <a:pPr rtl="0" fontAlgn="base"/>
            <a:r>
              <a:rPr lang="fr-FR" sz="2800" b="0" i="0" dirty="0">
                <a:solidFill>
                  <a:srgbClr val="000000"/>
                </a:solidFill>
                <a:effectLst/>
                <a:latin typeface="Tahoma"/>
                <a:ea typeface="Tahoma"/>
                <a:cs typeface="Tahoma"/>
              </a:rPr>
              <a:t>- Avis sur l’affectation du résultat 2023</a:t>
            </a:r>
          </a:p>
          <a:p>
            <a:pPr rtl="0" fontAlgn="base"/>
            <a:r>
              <a:rPr lang="fr-FR" sz="2800" b="0" i="0" dirty="0">
                <a:solidFill>
                  <a:srgbClr val="000000"/>
                </a:solidFill>
                <a:effectLst/>
                <a:latin typeface="Tahoma"/>
                <a:ea typeface="Tahoma"/>
                <a:cs typeface="Tahoma"/>
              </a:rPr>
              <a:t>- Avis sur </a:t>
            </a:r>
            <a:r>
              <a:rPr lang="fr-FR" sz="2800" dirty="0">
                <a:solidFill>
                  <a:srgbClr val="000000"/>
                </a:solidFill>
                <a:latin typeface="Tahoma"/>
                <a:ea typeface="Tahoma"/>
                <a:cs typeface="Arial"/>
              </a:rPr>
              <a:t>la convention avec la MGP pour le financement des stations éphémères parisiennes lors des JO et JOP 2024</a:t>
            </a:r>
            <a:endParaRPr lang="fr-FR" sz="2800" b="0" i="0" dirty="0">
              <a:solidFill>
                <a:srgbClr val="000000"/>
              </a:solidFill>
              <a:effectLst/>
              <a:latin typeface="Tahoma"/>
              <a:ea typeface="Tahoma"/>
              <a:cs typeface="Tahoma"/>
            </a:endParaRPr>
          </a:p>
          <a:p>
            <a:pPr rtl="0" fontAlgn="base"/>
            <a:r>
              <a:rPr lang="fr-FR" sz="2800" b="0" i="0" dirty="0">
                <a:solidFill>
                  <a:srgbClr val="000000"/>
                </a:solidFill>
                <a:effectLst/>
                <a:latin typeface="Tahoma"/>
                <a:ea typeface="Tahoma"/>
                <a:cs typeface="Tahoma"/>
              </a:rPr>
              <a:t>- Avis sur le B.S. 2024 – Régie Velib’</a:t>
            </a:r>
          </a:p>
          <a:p>
            <a:pPr rtl="0" fontAlgn="base"/>
            <a:r>
              <a:rPr lang="fr-FR" sz="2800" dirty="0">
                <a:solidFill>
                  <a:srgbClr val="000000"/>
                </a:solidFill>
                <a:latin typeface="Tahoma"/>
                <a:ea typeface="Tahoma"/>
                <a:cs typeface="Tahoma"/>
              </a:rPr>
              <a:t>- Avis sur la modification du montant de la contribution au Syndicat</a:t>
            </a:r>
            <a:r>
              <a:rPr lang="fr-FR" sz="2800" b="0" i="0" dirty="0">
                <a:solidFill>
                  <a:srgbClr val="000000"/>
                </a:solidFill>
                <a:effectLst/>
                <a:latin typeface="Tahoma"/>
                <a:ea typeface="Tahoma"/>
                <a:cs typeface="Tahoma"/>
              </a:rPr>
              <a:t> </a:t>
            </a:r>
          </a:p>
          <a:p>
            <a:pPr algn="just" rtl="0" fontAlgn="base">
              <a:buFont typeface="Arial" panose="020B0604020202020204" pitchFamily="34" charset="0"/>
              <a:buChar char="•"/>
            </a:pPr>
            <a:endParaRPr lang="fr-FR" sz="2000" b="0" i="0" dirty="0">
              <a:solidFill>
                <a:srgbClr val="000000"/>
              </a:solidFill>
              <a:effectLst/>
              <a:latin typeface="Tahoma" panose="020B0604030504040204" pitchFamily="34" charset="0"/>
            </a:endParaRPr>
          </a:p>
        </p:txBody>
      </p:sp>
    </p:spTree>
    <p:extLst>
      <p:ext uri="{BB962C8B-B14F-4D97-AF65-F5344CB8AC3E}">
        <p14:creationId xmlns:p14="http://schemas.microsoft.com/office/powerpoint/2010/main" val="9194740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030584D-4C72-4B0E-E134-8F7B0324A61F}"/>
              </a:ext>
            </a:extLst>
          </p:cNvPr>
          <p:cNvSpPr>
            <a:spLocks noGrp="1"/>
          </p:cNvSpPr>
          <p:nvPr>
            <p:ph type="ctrTitle"/>
          </p:nvPr>
        </p:nvSpPr>
        <p:spPr>
          <a:xfrm>
            <a:off x="231354" y="1122363"/>
            <a:ext cx="8667521" cy="2387600"/>
          </a:xfrm>
        </p:spPr>
        <p:txBody>
          <a:bodyPr/>
          <a:lstStyle/>
          <a:p>
            <a:pPr algn="l"/>
            <a:r>
              <a:rPr lang="fr-FR" sz="3600" i="0" strike="noStrike" dirty="0">
                <a:solidFill>
                  <a:schemeClr val="tx1"/>
                </a:solidFill>
                <a:effectLst/>
                <a:latin typeface="Tahoma"/>
                <a:ea typeface="Tahoma"/>
                <a:cs typeface="Tahoma"/>
              </a:rPr>
              <a:t>1. </a:t>
            </a:r>
            <a:r>
              <a:rPr lang="fr-FR" sz="3600" i="0" u="sng" strike="noStrike" dirty="0">
                <a:solidFill>
                  <a:schemeClr val="tx1"/>
                </a:solidFill>
                <a:effectLst/>
                <a:latin typeface="Tahoma"/>
                <a:ea typeface="Tahoma"/>
                <a:cs typeface="Tahoma"/>
              </a:rPr>
              <a:t>Approbation du procès-verbal de la séance du 28/11/2023</a:t>
            </a:r>
            <a:br>
              <a:rPr lang="en-US" sz="4800" b="0" i="0" u="sng" strike="noStrike" dirty="0">
                <a:solidFill>
                  <a:srgbClr val="000000"/>
                </a:solidFill>
                <a:effectLst/>
                <a:latin typeface="Tahoma"/>
                <a:ea typeface="Tahoma"/>
                <a:cs typeface="Tahoma"/>
              </a:rPr>
            </a:br>
            <a:endParaRPr lang="fr-FR" dirty="0"/>
          </a:p>
        </p:txBody>
      </p:sp>
      <p:sp>
        <p:nvSpPr>
          <p:cNvPr id="3" name="Sous-titre 2">
            <a:extLst>
              <a:ext uri="{FF2B5EF4-FFF2-40B4-BE49-F238E27FC236}">
                <a16:creationId xmlns:a16="http://schemas.microsoft.com/office/drawing/2014/main" id="{DA9C5D06-FD54-5BF4-FC57-25F65CDC4D84}"/>
              </a:ext>
            </a:extLst>
          </p:cNvPr>
          <p:cNvSpPr>
            <a:spLocks noGrp="1"/>
          </p:cNvSpPr>
          <p:nvPr>
            <p:ph type="subTitle" idx="1"/>
          </p:nvPr>
        </p:nvSpPr>
        <p:spPr/>
        <p:txBody>
          <a:bodyPr/>
          <a:lstStyle/>
          <a:p>
            <a:endParaRPr lang="fr-FR"/>
          </a:p>
        </p:txBody>
      </p:sp>
      <p:sp>
        <p:nvSpPr>
          <p:cNvPr id="5" name="ZoneTexte 4">
            <a:extLst>
              <a:ext uri="{FF2B5EF4-FFF2-40B4-BE49-F238E27FC236}">
                <a16:creationId xmlns:a16="http://schemas.microsoft.com/office/drawing/2014/main" id="{2E47820D-3985-6AFC-ACD3-C362F050BE76}"/>
              </a:ext>
            </a:extLst>
          </p:cNvPr>
          <p:cNvSpPr txBox="1"/>
          <p:nvPr/>
        </p:nvSpPr>
        <p:spPr>
          <a:xfrm>
            <a:off x="435166" y="122218"/>
            <a:ext cx="8259896" cy="954107"/>
          </a:xfrm>
          <a:prstGeom prst="rect">
            <a:avLst/>
          </a:prstGeom>
          <a:noFill/>
        </p:spPr>
        <p:txBody>
          <a:bodyPr wrap="square">
            <a:spAutoFit/>
          </a:bodyPr>
          <a:lstStyle/>
          <a:p>
            <a:pPr algn="ctr"/>
            <a:r>
              <a:rPr lang="fr-FR" sz="2800" b="1" dirty="0">
                <a:solidFill>
                  <a:srgbClr val="4B6058"/>
                </a:solidFill>
                <a:latin typeface="Tahoma" panose="020B0604030504040204" pitchFamily="34" charset="0"/>
                <a:ea typeface="Tahoma" panose="020B0604030504040204" pitchFamily="34" charset="0"/>
                <a:cs typeface="Tahoma" panose="020B0604030504040204" pitchFamily="34" charset="0"/>
              </a:rPr>
              <a:t>Comité syndical intervenant en substitution du conseil d’exploitation </a:t>
            </a:r>
          </a:p>
        </p:txBody>
      </p:sp>
    </p:spTree>
    <p:extLst>
      <p:ext uri="{BB962C8B-B14F-4D97-AF65-F5344CB8AC3E}">
        <p14:creationId xmlns:p14="http://schemas.microsoft.com/office/powerpoint/2010/main" val="21020793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ECFF271-4B6F-F131-CB0E-7B5B96F70D28}"/>
              </a:ext>
            </a:extLst>
          </p:cNvPr>
          <p:cNvSpPr>
            <a:spLocks noGrp="1"/>
          </p:cNvSpPr>
          <p:nvPr>
            <p:ph type="ctrTitle"/>
          </p:nvPr>
        </p:nvSpPr>
        <p:spPr>
          <a:xfrm>
            <a:off x="264405" y="108812"/>
            <a:ext cx="8780741" cy="595524"/>
          </a:xfrm>
        </p:spPr>
        <p:txBody>
          <a:bodyPr/>
          <a:lstStyle/>
          <a:p>
            <a:pPr algn="l"/>
            <a:r>
              <a:rPr lang="fr-FR" sz="2800" b="1" dirty="0">
                <a:solidFill>
                  <a:schemeClr val="tx2">
                    <a:lumMod val="75000"/>
                  </a:schemeClr>
                </a:solidFill>
                <a:latin typeface="Tahoma"/>
                <a:ea typeface="Tahoma"/>
                <a:cs typeface="Tahoma"/>
              </a:rPr>
              <a:t>VM 2024 01 : Avis sur le compte de gestion 2023</a:t>
            </a:r>
            <a:endParaRPr lang="fr-FR" sz="2800" dirty="0">
              <a:solidFill>
                <a:schemeClr val="tx2">
                  <a:lumMod val="75000"/>
                </a:schemeClr>
              </a:solidFill>
            </a:endParaRPr>
          </a:p>
        </p:txBody>
      </p:sp>
      <p:sp>
        <p:nvSpPr>
          <p:cNvPr id="3" name="Sous-titre 2">
            <a:extLst>
              <a:ext uri="{FF2B5EF4-FFF2-40B4-BE49-F238E27FC236}">
                <a16:creationId xmlns:a16="http://schemas.microsoft.com/office/drawing/2014/main" id="{AA1B3494-BD82-76BA-73CD-ED1B4A63BA29}"/>
              </a:ext>
            </a:extLst>
          </p:cNvPr>
          <p:cNvSpPr>
            <a:spLocks noGrp="1"/>
          </p:cNvSpPr>
          <p:nvPr>
            <p:ph type="subTitle" idx="1"/>
          </p:nvPr>
        </p:nvSpPr>
        <p:spPr>
          <a:xfrm>
            <a:off x="240787" y="1083736"/>
            <a:ext cx="8662425" cy="5317064"/>
          </a:xfrm>
        </p:spPr>
        <p:txBody>
          <a:bodyPr/>
          <a:lstStyle/>
          <a:p>
            <a:pPr algn="just"/>
            <a:r>
              <a:rPr lang="fr-FR" sz="3200" dirty="0">
                <a:latin typeface="Tahoma"/>
                <a:ea typeface="Tahoma"/>
                <a:cs typeface="Tahoma"/>
              </a:rPr>
              <a:t>Le compte de gestion constitue la reddition des comptes du comptable à l’ordonnateur. Il doit être approuvé préalablement au compte administratif.</a:t>
            </a:r>
          </a:p>
          <a:p>
            <a:pPr algn="just"/>
            <a:endParaRPr lang="fr-FR" sz="1000" dirty="0">
              <a:latin typeface="Tahoma" panose="020B0604030504040204" pitchFamily="34" charset="0"/>
              <a:ea typeface="Tahoma" panose="020B0604030504040204" pitchFamily="34" charset="0"/>
              <a:cs typeface="Tahoma" panose="020B0604030504040204" pitchFamily="34" charset="0"/>
            </a:endParaRPr>
          </a:p>
          <a:p>
            <a:pPr algn="just"/>
            <a:r>
              <a:rPr lang="fr-FR" sz="3200" dirty="0">
                <a:latin typeface="Tahoma"/>
                <a:ea typeface="Tahoma"/>
                <a:cs typeface="Tahoma"/>
              </a:rPr>
              <a:t>Le comptable public ayant repris toutes les dépenses et recettes réelles ainsi que toutes les dépenses et recettes d’ordre, le compte de gestion 2023 concorde avec le compte administratif 2023 du budget annexe Régie Velib’.</a:t>
            </a:r>
          </a:p>
          <a:p>
            <a:pPr marL="342900" lvl="0" indent="-342900" algn="just">
              <a:buFont typeface="Symbol" pitchFamily="2" charset="2"/>
              <a:buChar char=""/>
            </a:pPr>
            <a:endParaRPr lang="fr-FR" sz="2400" dirty="0">
              <a:effectLst/>
              <a:latin typeface="L Futura Light"/>
              <a:ea typeface="Times New Roman" panose="02020603050405020304" pitchFamily="18" charset="0"/>
              <a:cs typeface="Times New Roman" panose="02020603050405020304" pitchFamily="18" charset="0"/>
            </a:endParaRPr>
          </a:p>
          <a:p>
            <a:pPr algn="just" rtl="0" fontAlgn="base"/>
            <a:r>
              <a:rPr lang="fr-FR" sz="2600" b="0" i="0" dirty="0">
                <a:solidFill>
                  <a:srgbClr val="000000"/>
                </a:solidFill>
                <a:effectLst/>
                <a:latin typeface="Tahoma" panose="020B0604030504040204" pitchFamily="34" charset="0"/>
                <a:ea typeface="Tahoma" panose="020B0604030504040204" pitchFamily="34" charset="0"/>
                <a:cs typeface="Tahoma" panose="020B0604030504040204" pitchFamily="34" charset="0"/>
              </a:rPr>
              <a:t>. </a:t>
            </a:r>
          </a:p>
          <a:p>
            <a:endParaRPr lang="fr-FR" dirty="0"/>
          </a:p>
        </p:txBody>
      </p:sp>
    </p:spTree>
    <p:extLst>
      <p:ext uri="{BB962C8B-B14F-4D97-AF65-F5344CB8AC3E}">
        <p14:creationId xmlns:p14="http://schemas.microsoft.com/office/powerpoint/2010/main" val="28984266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ECFF271-4B6F-F131-CB0E-7B5B96F70D28}"/>
              </a:ext>
            </a:extLst>
          </p:cNvPr>
          <p:cNvSpPr>
            <a:spLocks noGrp="1"/>
          </p:cNvSpPr>
          <p:nvPr>
            <p:ph type="ctrTitle"/>
          </p:nvPr>
        </p:nvSpPr>
        <p:spPr>
          <a:xfrm>
            <a:off x="123568" y="114300"/>
            <a:ext cx="8916848" cy="827623"/>
          </a:xfrm>
        </p:spPr>
        <p:txBody>
          <a:bodyPr/>
          <a:lstStyle/>
          <a:p>
            <a:r>
              <a:rPr lang="fr-FR" sz="2800" b="1" dirty="0">
                <a:solidFill>
                  <a:schemeClr val="tx2">
                    <a:lumMod val="75000"/>
                  </a:schemeClr>
                </a:solidFill>
                <a:latin typeface="Tahoma"/>
                <a:ea typeface="Tahoma"/>
                <a:cs typeface="Tahoma"/>
              </a:rPr>
              <a:t>VM 2024 02 : Avis sur le compte administratif 2023</a:t>
            </a:r>
            <a:endParaRPr lang="fr-FR" sz="2800" dirty="0">
              <a:solidFill>
                <a:schemeClr val="tx2">
                  <a:lumMod val="75000"/>
                </a:schemeClr>
              </a:solidFill>
            </a:endParaRPr>
          </a:p>
        </p:txBody>
      </p:sp>
      <p:graphicFrame>
        <p:nvGraphicFramePr>
          <p:cNvPr id="6" name="Objet 5">
            <a:extLst>
              <a:ext uri="{FF2B5EF4-FFF2-40B4-BE49-F238E27FC236}">
                <a16:creationId xmlns:a16="http://schemas.microsoft.com/office/drawing/2014/main" id="{53CF4EF1-62DF-3722-FE58-64635171E3AE}"/>
              </a:ext>
            </a:extLst>
          </p:cNvPr>
          <p:cNvGraphicFramePr>
            <a:graphicFrameLocks noChangeAspect="1"/>
          </p:cNvGraphicFramePr>
          <p:nvPr>
            <p:extLst>
              <p:ext uri="{D42A27DB-BD31-4B8C-83A1-F6EECF244321}">
                <p14:modId xmlns:p14="http://schemas.microsoft.com/office/powerpoint/2010/main" val="4074105178"/>
              </p:ext>
            </p:extLst>
          </p:nvPr>
        </p:nvGraphicFramePr>
        <p:xfrm>
          <a:off x="326733" y="1177824"/>
          <a:ext cx="5626100" cy="5151724"/>
        </p:xfrm>
        <a:graphic>
          <a:graphicData uri="http://schemas.openxmlformats.org/presentationml/2006/ole">
            <mc:AlternateContent xmlns:mc="http://schemas.openxmlformats.org/markup-compatibility/2006">
              <mc:Choice xmlns:v="urn:schemas-microsoft-com:vml" Requires="v">
                <p:oleObj name="Feuille de calcul" r:id="rId2" imgW="5626100" imgH="5384800" progId="Excel.Sheet.12">
                  <p:embed/>
                </p:oleObj>
              </mc:Choice>
              <mc:Fallback>
                <p:oleObj name="Feuille de calcul" r:id="rId2" imgW="5626100" imgH="5384800" progId="Excel.Sheet.12">
                  <p:embed/>
                  <p:pic>
                    <p:nvPicPr>
                      <p:cNvPr id="6" name="Objet 5">
                        <a:extLst>
                          <a:ext uri="{FF2B5EF4-FFF2-40B4-BE49-F238E27FC236}">
                            <a16:creationId xmlns:a16="http://schemas.microsoft.com/office/drawing/2014/main" id="{5B75C0BB-874E-E78C-049F-32EDA625A3FE}"/>
                          </a:ext>
                        </a:extLst>
                      </p:cNvPr>
                      <p:cNvPicPr/>
                      <p:nvPr/>
                    </p:nvPicPr>
                    <p:blipFill>
                      <a:blip r:embed="rId3"/>
                      <a:stretch>
                        <a:fillRect/>
                      </a:stretch>
                    </p:blipFill>
                    <p:spPr>
                      <a:xfrm>
                        <a:off x="326733" y="1177824"/>
                        <a:ext cx="5626100" cy="5151724"/>
                      </a:xfrm>
                      <a:prstGeom prst="rect">
                        <a:avLst/>
                      </a:prstGeom>
                    </p:spPr>
                  </p:pic>
                </p:oleObj>
              </mc:Fallback>
            </mc:AlternateContent>
          </a:graphicData>
        </a:graphic>
      </p:graphicFrame>
      <p:graphicFrame>
        <p:nvGraphicFramePr>
          <p:cNvPr id="7" name="Objet 6">
            <a:extLst>
              <a:ext uri="{FF2B5EF4-FFF2-40B4-BE49-F238E27FC236}">
                <a16:creationId xmlns:a16="http://schemas.microsoft.com/office/drawing/2014/main" id="{AFABB210-A119-F2F4-3B3F-B575A3CCBA24}"/>
              </a:ext>
            </a:extLst>
          </p:cNvPr>
          <p:cNvGraphicFramePr>
            <a:graphicFrameLocks noChangeAspect="1"/>
          </p:cNvGraphicFramePr>
          <p:nvPr>
            <p:extLst>
              <p:ext uri="{D42A27DB-BD31-4B8C-83A1-F6EECF244321}">
                <p14:modId xmlns:p14="http://schemas.microsoft.com/office/powerpoint/2010/main" val="1963671606"/>
              </p:ext>
            </p:extLst>
          </p:nvPr>
        </p:nvGraphicFramePr>
        <p:xfrm>
          <a:off x="6000333" y="5465948"/>
          <a:ext cx="3040083" cy="863600"/>
        </p:xfrm>
        <a:graphic>
          <a:graphicData uri="http://schemas.openxmlformats.org/presentationml/2006/ole">
            <mc:AlternateContent xmlns:mc="http://schemas.openxmlformats.org/markup-compatibility/2006">
              <mc:Choice xmlns:v="urn:schemas-microsoft-com:vml" Requires="v">
                <p:oleObj name="Feuille de calcul" r:id="rId4" imgW="3657600" imgH="863600" progId="Excel.Sheet.12">
                  <p:embed/>
                </p:oleObj>
              </mc:Choice>
              <mc:Fallback>
                <p:oleObj name="Feuille de calcul" r:id="rId4" imgW="3657600" imgH="863600" progId="Excel.Sheet.12">
                  <p:embed/>
                  <p:pic>
                    <p:nvPicPr>
                      <p:cNvPr id="7" name="Objet 6">
                        <a:extLst>
                          <a:ext uri="{FF2B5EF4-FFF2-40B4-BE49-F238E27FC236}">
                            <a16:creationId xmlns:a16="http://schemas.microsoft.com/office/drawing/2014/main" id="{F3A73F38-CD60-10E2-E9E9-AD766F06A851}"/>
                          </a:ext>
                        </a:extLst>
                      </p:cNvPr>
                      <p:cNvPicPr/>
                      <p:nvPr/>
                    </p:nvPicPr>
                    <p:blipFill>
                      <a:blip r:embed="rId5"/>
                      <a:stretch>
                        <a:fillRect/>
                      </a:stretch>
                    </p:blipFill>
                    <p:spPr>
                      <a:xfrm>
                        <a:off x="6000333" y="5465948"/>
                        <a:ext cx="3040083" cy="863600"/>
                      </a:xfrm>
                      <a:prstGeom prst="rect">
                        <a:avLst/>
                      </a:prstGeom>
                    </p:spPr>
                  </p:pic>
                </p:oleObj>
              </mc:Fallback>
            </mc:AlternateContent>
          </a:graphicData>
        </a:graphic>
      </p:graphicFrame>
      <p:sp>
        <p:nvSpPr>
          <p:cNvPr id="8" name="ZoneTexte 7">
            <a:extLst>
              <a:ext uri="{FF2B5EF4-FFF2-40B4-BE49-F238E27FC236}">
                <a16:creationId xmlns:a16="http://schemas.microsoft.com/office/drawing/2014/main" id="{356980B7-9178-ECB7-7D5B-F83BFA2AA199}"/>
              </a:ext>
            </a:extLst>
          </p:cNvPr>
          <p:cNvSpPr txBox="1"/>
          <p:nvPr/>
        </p:nvSpPr>
        <p:spPr>
          <a:xfrm>
            <a:off x="5952833" y="1177824"/>
            <a:ext cx="3172693" cy="3046988"/>
          </a:xfrm>
          <a:prstGeom prst="rect">
            <a:avLst/>
          </a:prstGeom>
          <a:noFill/>
        </p:spPr>
        <p:txBody>
          <a:bodyPr wrap="square" rtlCol="0">
            <a:spAutoFit/>
          </a:bodyPr>
          <a:lstStyle/>
          <a:p>
            <a:r>
              <a:rPr lang="fr-FR" sz="2400" u="sng" dirty="0"/>
              <a:t>Exécution 2023 :</a:t>
            </a:r>
          </a:p>
          <a:p>
            <a:pPr marL="285750" indent="-285750">
              <a:buFont typeface="Arial" panose="020B0604020202020204" pitchFamily="34" charset="0"/>
              <a:buChar char="•"/>
            </a:pPr>
            <a:r>
              <a:rPr lang="fr-FR" sz="2400" dirty="0"/>
              <a:t>Augmentation des  dépenses liées au marché (10,1 M€)</a:t>
            </a:r>
          </a:p>
          <a:p>
            <a:pPr marL="285750" indent="-285750">
              <a:buFont typeface="Arial" panose="020B0604020202020204" pitchFamily="34" charset="0"/>
              <a:buChar char="•"/>
            </a:pPr>
            <a:r>
              <a:rPr lang="fr-FR" sz="2400" dirty="0"/>
              <a:t>Livraison de nouvelles stations</a:t>
            </a:r>
          </a:p>
          <a:p>
            <a:pPr marL="285750" indent="-285750">
              <a:buFont typeface="Arial" panose="020B0604020202020204" pitchFamily="34" charset="0"/>
              <a:buChar char="•"/>
            </a:pPr>
            <a:r>
              <a:rPr lang="fr-FR" sz="2400" dirty="0"/>
              <a:t>27,5 M€ de recettes usagers</a:t>
            </a:r>
          </a:p>
        </p:txBody>
      </p:sp>
    </p:spTree>
    <p:extLst>
      <p:ext uri="{BB962C8B-B14F-4D97-AF65-F5344CB8AC3E}">
        <p14:creationId xmlns:p14="http://schemas.microsoft.com/office/powerpoint/2010/main" val="18421226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ECFF271-4B6F-F131-CB0E-7B5B96F70D28}"/>
              </a:ext>
            </a:extLst>
          </p:cNvPr>
          <p:cNvSpPr>
            <a:spLocks noGrp="1"/>
          </p:cNvSpPr>
          <p:nvPr>
            <p:ph type="ctrTitle"/>
          </p:nvPr>
        </p:nvSpPr>
        <p:spPr>
          <a:xfrm>
            <a:off x="308472" y="126125"/>
            <a:ext cx="8650177" cy="528784"/>
          </a:xfrm>
        </p:spPr>
        <p:txBody>
          <a:bodyPr/>
          <a:lstStyle/>
          <a:p>
            <a:pPr algn="l"/>
            <a:r>
              <a:rPr lang="fr-FR" sz="2800" b="1" dirty="0">
                <a:solidFill>
                  <a:schemeClr val="tx2">
                    <a:lumMod val="75000"/>
                  </a:schemeClr>
                </a:solidFill>
                <a:latin typeface="Tahoma"/>
                <a:ea typeface="Tahoma"/>
                <a:cs typeface="Tahoma"/>
              </a:rPr>
              <a:t>VM 2024 02 : </a:t>
            </a:r>
            <a:r>
              <a:rPr lang="fr-FR" sz="2800" dirty="0">
                <a:solidFill>
                  <a:schemeClr val="tx2">
                    <a:lumMod val="75000"/>
                  </a:schemeClr>
                </a:solidFill>
                <a:latin typeface="Tahoma"/>
                <a:ea typeface="Tahoma"/>
                <a:cs typeface="Tahoma"/>
              </a:rPr>
              <a:t>C</a:t>
            </a:r>
            <a:r>
              <a:rPr lang="fr-FR" sz="2800" b="1" dirty="0">
                <a:solidFill>
                  <a:schemeClr val="tx2">
                    <a:lumMod val="75000"/>
                  </a:schemeClr>
                </a:solidFill>
                <a:latin typeface="Tahoma"/>
                <a:ea typeface="Tahoma"/>
                <a:cs typeface="Tahoma"/>
              </a:rPr>
              <a:t>ompte administratif 2023 (Suite)</a:t>
            </a:r>
            <a:endParaRPr lang="fr-FR" sz="2800" dirty="0">
              <a:solidFill>
                <a:schemeClr val="tx2">
                  <a:lumMod val="75000"/>
                </a:schemeClr>
              </a:solidFill>
              <a:latin typeface="Tahoma" panose="020B0604030504040204" pitchFamily="34" charset="0"/>
              <a:ea typeface="Tahoma" panose="020B0604030504040204" pitchFamily="34" charset="0"/>
              <a:cs typeface="Tahoma" panose="020B0604030504040204" pitchFamily="34" charset="0"/>
            </a:endParaRPr>
          </a:p>
        </p:txBody>
      </p:sp>
      <p:graphicFrame>
        <p:nvGraphicFramePr>
          <p:cNvPr id="6" name="Objet 5">
            <a:extLst>
              <a:ext uri="{FF2B5EF4-FFF2-40B4-BE49-F238E27FC236}">
                <a16:creationId xmlns:a16="http://schemas.microsoft.com/office/drawing/2014/main" id="{9524A297-5EF2-11C9-0281-8B2EF999A3F8}"/>
              </a:ext>
            </a:extLst>
          </p:cNvPr>
          <p:cNvGraphicFramePr>
            <a:graphicFrameLocks noChangeAspect="1"/>
          </p:cNvGraphicFramePr>
          <p:nvPr>
            <p:extLst>
              <p:ext uri="{D42A27DB-BD31-4B8C-83A1-F6EECF244321}">
                <p14:modId xmlns:p14="http://schemas.microsoft.com/office/powerpoint/2010/main" val="2022156393"/>
              </p:ext>
            </p:extLst>
          </p:nvPr>
        </p:nvGraphicFramePr>
        <p:xfrm>
          <a:off x="440789" y="1181100"/>
          <a:ext cx="5223741" cy="2904012"/>
        </p:xfrm>
        <a:graphic>
          <a:graphicData uri="http://schemas.openxmlformats.org/presentationml/2006/ole">
            <mc:AlternateContent xmlns:mc="http://schemas.openxmlformats.org/markup-compatibility/2006">
              <mc:Choice xmlns:v="urn:schemas-microsoft-com:vml" Requires="v">
                <p:oleObj name="Feuille de calcul" r:id="rId2" imgW="5626100" imgH="2247900" progId="Excel.Sheet.12">
                  <p:embed/>
                </p:oleObj>
              </mc:Choice>
              <mc:Fallback>
                <p:oleObj name="Feuille de calcul" r:id="rId2" imgW="5626100" imgH="2247900" progId="Excel.Sheet.12">
                  <p:embed/>
                  <p:pic>
                    <p:nvPicPr>
                      <p:cNvPr id="2" name="Objet 1">
                        <a:extLst>
                          <a:ext uri="{FF2B5EF4-FFF2-40B4-BE49-F238E27FC236}">
                            <a16:creationId xmlns:a16="http://schemas.microsoft.com/office/drawing/2014/main" id="{3044F1BD-EA79-7B50-3A34-16D468DA4880}"/>
                          </a:ext>
                        </a:extLst>
                      </p:cNvPr>
                      <p:cNvPicPr/>
                      <p:nvPr/>
                    </p:nvPicPr>
                    <p:blipFill>
                      <a:blip r:embed="rId3"/>
                      <a:stretch>
                        <a:fillRect/>
                      </a:stretch>
                    </p:blipFill>
                    <p:spPr>
                      <a:xfrm>
                        <a:off x="440789" y="1181100"/>
                        <a:ext cx="5223741" cy="2904012"/>
                      </a:xfrm>
                      <a:prstGeom prst="rect">
                        <a:avLst/>
                      </a:prstGeom>
                    </p:spPr>
                  </p:pic>
                </p:oleObj>
              </mc:Fallback>
            </mc:AlternateContent>
          </a:graphicData>
        </a:graphic>
      </p:graphicFrame>
      <p:graphicFrame>
        <p:nvGraphicFramePr>
          <p:cNvPr id="7" name="Objet 6">
            <a:extLst>
              <a:ext uri="{FF2B5EF4-FFF2-40B4-BE49-F238E27FC236}">
                <a16:creationId xmlns:a16="http://schemas.microsoft.com/office/drawing/2014/main" id="{80360E67-9520-C656-C5B9-AEA3BF2206F3}"/>
              </a:ext>
            </a:extLst>
          </p:cNvPr>
          <p:cNvGraphicFramePr>
            <a:graphicFrameLocks noChangeAspect="1"/>
          </p:cNvGraphicFramePr>
          <p:nvPr>
            <p:extLst>
              <p:ext uri="{D42A27DB-BD31-4B8C-83A1-F6EECF244321}">
                <p14:modId xmlns:p14="http://schemas.microsoft.com/office/powerpoint/2010/main" val="320637204"/>
              </p:ext>
            </p:extLst>
          </p:nvPr>
        </p:nvGraphicFramePr>
        <p:xfrm>
          <a:off x="5778586" y="2683823"/>
          <a:ext cx="3291113" cy="1401289"/>
        </p:xfrm>
        <a:graphic>
          <a:graphicData uri="http://schemas.openxmlformats.org/presentationml/2006/ole">
            <mc:AlternateContent xmlns:mc="http://schemas.openxmlformats.org/markup-compatibility/2006">
              <mc:Choice xmlns:v="urn:schemas-microsoft-com:vml" Requires="v">
                <p:oleObj name="Feuille de calcul" r:id="rId4" imgW="3657600" imgH="863600" progId="Excel.Sheet.12">
                  <p:embed/>
                </p:oleObj>
              </mc:Choice>
              <mc:Fallback>
                <p:oleObj name="Feuille de calcul" r:id="rId4" imgW="3657600" imgH="863600" progId="Excel.Sheet.12">
                  <p:embed/>
                  <p:pic>
                    <p:nvPicPr>
                      <p:cNvPr id="3" name="Objet 2">
                        <a:extLst>
                          <a:ext uri="{FF2B5EF4-FFF2-40B4-BE49-F238E27FC236}">
                            <a16:creationId xmlns:a16="http://schemas.microsoft.com/office/drawing/2014/main" id="{EA8C1C8C-D797-2E3F-5770-813ED249A13F}"/>
                          </a:ext>
                        </a:extLst>
                      </p:cNvPr>
                      <p:cNvPicPr/>
                      <p:nvPr/>
                    </p:nvPicPr>
                    <p:blipFill>
                      <a:blip r:embed="rId5"/>
                      <a:stretch>
                        <a:fillRect/>
                      </a:stretch>
                    </p:blipFill>
                    <p:spPr>
                      <a:xfrm>
                        <a:off x="5778586" y="2683823"/>
                        <a:ext cx="3291113" cy="1401289"/>
                      </a:xfrm>
                      <a:prstGeom prst="rect">
                        <a:avLst/>
                      </a:prstGeom>
                    </p:spPr>
                  </p:pic>
                </p:oleObj>
              </mc:Fallback>
            </mc:AlternateContent>
          </a:graphicData>
        </a:graphic>
      </p:graphicFrame>
      <p:graphicFrame>
        <p:nvGraphicFramePr>
          <p:cNvPr id="8" name="Objet 7">
            <a:extLst>
              <a:ext uri="{FF2B5EF4-FFF2-40B4-BE49-F238E27FC236}">
                <a16:creationId xmlns:a16="http://schemas.microsoft.com/office/drawing/2014/main" id="{4547693D-4143-800A-3783-C7002D2F7F8C}"/>
              </a:ext>
            </a:extLst>
          </p:cNvPr>
          <p:cNvGraphicFramePr>
            <a:graphicFrameLocks noChangeAspect="1"/>
          </p:cNvGraphicFramePr>
          <p:nvPr>
            <p:extLst>
              <p:ext uri="{D42A27DB-BD31-4B8C-83A1-F6EECF244321}">
                <p14:modId xmlns:p14="http://schemas.microsoft.com/office/powerpoint/2010/main" val="989229378"/>
              </p:ext>
            </p:extLst>
          </p:nvPr>
        </p:nvGraphicFramePr>
        <p:xfrm>
          <a:off x="440788" y="4488873"/>
          <a:ext cx="5223741" cy="1188027"/>
        </p:xfrm>
        <a:graphic>
          <a:graphicData uri="http://schemas.openxmlformats.org/presentationml/2006/ole">
            <mc:AlternateContent xmlns:mc="http://schemas.openxmlformats.org/markup-compatibility/2006">
              <mc:Choice xmlns:v="urn:schemas-microsoft-com:vml" Requires="v">
                <p:oleObj name="Feuille de calcul" r:id="rId6" imgW="3657600" imgH="647700" progId="Excel.Sheet.12">
                  <p:embed/>
                </p:oleObj>
              </mc:Choice>
              <mc:Fallback>
                <p:oleObj name="Feuille de calcul" r:id="rId6" imgW="3657600" imgH="647700" progId="Excel.Sheet.12">
                  <p:embed/>
                  <p:pic>
                    <p:nvPicPr>
                      <p:cNvPr id="6" name="Objet 5">
                        <a:extLst>
                          <a:ext uri="{FF2B5EF4-FFF2-40B4-BE49-F238E27FC236}">
                            <a16:creationId xmlns:a16="http://schemas.microsoft.com/office/drawing/2014/main" id="{DF80EB7D-8EBF-13DB-6C42-BF1DF4249BDA}"/>
                          </a:ext>
                        </a:extLst>
                      </p:cNvPr>
                      <p:cNvPicPr/>
                      <p:nvPr/>
                    </p:nvPicPr>
                    <p:blipFill>
                      <a:blip r:embed="rId7"/>
                      <a:stretch>
                        <a:fillRect/>
                      </a:stretch>
                    </p:blipFill>
                    <p:spPr>
                      <a:xfrm>
                        <a:off x="440788" y="4488873"/>
                        <a:ext cx="5223741" cy="1188027"/>
                      </a:xfrm>
                      <a:prstGeom prst="rect">
                        <a:avLst/>
                      </a:prstGeom>
                    </p:spPr>
                  </p:pic>
                </p:oleObj>
              </mc:Fallback>
            </mc:AlternateContent>
          </a:graphicData>
        </a:graphic>
      </p:graphicFrame>
    </p:spTree>
    <p:extLst>
      <p:ext uri="{BB962C8B-B14F-4D97-AF65-F5344CB8AC3E}">
        <p14:creationId xmlns:p14="http://schemas.microsoft.com/office/powerpoint/2010/main" val="20128870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ECFF271-4B6F-F131-CB0E-7B5B96F70D28}"/>
              </a:ext>
            </a:extLst>
          </p:cNvPr>
          <p:cNvSpPr>
            <a:spLocks noGrp="1"/>
          </p:cNvSpPr>
          <p:nvPr>
            <p:ph type="ctrTitle"/>
          </p:nvPr>
        </p:nvSpPr>
        <p:spPr>
          <a:xfrm>
            <a:off x="219578" y="105104"/>
            <a:ext cx="8527055" cy="779670"/>
          </a:xfrm>
        </p:spPr>
        <p:txBody>
          <a:bodyPr/>
          <a:lstStyle/>
          <a:p>
            <a:r>
              <a:rPr lang="fr-FR" sz="2800" b="1" dirty="0">
                <a:solidFill>
                  <a:schemeClr val="tx2">
                    <a:lumMod val="75000"/>
                  </a:schemeClr>
                </a:solidFill>
                <a:latin typeface="Tahoma"/>
                <a:ea typeface="Tahoma"/>
                <a:cs typeface="Tahoma"/>
              </a:rPr>
              <a:t>VM 2024 03 - Avis sur l’affectation du résultat 2023</a:t>
            </a:r>
            <a:endParaRPr lang="fr-FR" sz="2800" dirty="0">
              <a:solidFill>
                <a:schemeClr val="tx2">
                  <a:lumMod val="75000"/>
                </a:schemeClr>
              </a:solidFill>
            </a:endParaRPr>
          </a:p>
        </p:txBody>
      </p:sp>
      <p:graphicFrame>
        <p:nvGraphicFramePr>
          <p:cNvPr id="3" name="Objet 2">
            <a:extLst>
              <a:ext uri="{FF2B5EF4-FFF2-40B4-BE49-F238E27FC236}">
                <a16:creationId xmlns:a16="http://schemas.microsoft.com/office/drawing/2014/main" id="{2270AB66-C99A-902F-77E8-C6BA6ADB6E66}"/>
              </a:ext>
            </a:extLst>
          </p:cNvPr>
          <p:cNvGraphicFramePr>
            <a:graphicFrameLocks noChangeAspect="1"/>
          </p:cNvGraphicFramePr>
          <p:nvPr>
            <p:extLst>
              <p:ext uri="{D42A27DB-BD31-4B8C-83A1-F6EECF244321}">
                <p14:modId xmlns:p14="http://schemas.microsoft.com/office/powerpoint/2010/main" val="2418724900"/>
              </p:ext>
            </p:extLst>
          </p:nvPr>
        </p:nvGraphicFramePr>
        <p:xfrm>
          <a:off x="326733" y="1177824"/>
          <a:ext cx="8147508" cy="3313216"/>
        </p:xfrm>
        <a:graphic>
          <a:graphicData uri="http://schemas.openxmlformats.org/presentationml/2006/ole">
            <mc:AlternateContent xmlns:mc="http://schemas.openxmlformats.org/markup-compatibility/2006">
              <mc:Choice xmlns:v="urn:schemas-microsoft-com:vml" Requires="v">
                <p:oleObj name="Feuille de calcul" r:id="rId2" imgW="6400800" imgH="3060700" progId="Excel.Sheet.12">
                  <p:embed/>
                </p:oleObj>
              </mc:Choice>
              <mc:Fallback>
                <p:oleObj name="Feuille de calcul" r:id="rId2" imgW="6400800" imgH="3060700" progId="Excel.Sheet.12">
                  <p:embed/>
                  <p:pic>
                    <p:nvPicPr>
                      <p:cNvPr id="2" name="Objet 1">
                        <a:extLst>
                          <a:ext uri="{FF2B5EF4-FFF2-40B4-BE49-F238E27FC236}">
                            <a16:creationId xmlns:a16="http://schemas.microsoft.com/office/drawing/2014/main" id="{851F8606-B2D8-4F22-BF89-B94275AB6510}"/>
                          </a:ext>
                        </a:extLst>
                      </p:cNvPr>
                      <p:cNvPicPr/>
                      <p:nvPr/>
                    </p:nvPicPr>
                    <p:blipFill>
                      <a:blip r:embed="rId3"/>
                      <a:stretch>
                        <a:fillRect/>
                      </a:stretch>
                    </p:blipFill>
                    <p:spPr>
                      <a:xfrm>
                        <a:off x="326733" y="1177824"/>
                        <a:ext cx="8147508" cy="3313216"/>
                      </a:xfrm>
                      <a:prstGeom prst="rect">
                        <a:avLst/>
                      </a:prstGeom>
                    </p:spPr>
                  </p:pic>
                </p:oleObj>
              </mc:Fallback>
            </mc:AlternateContent>
          </a:graphicData>
        </a:graphic>
      </p:graphicFrame>
      <p:graphicFrame>
        <p:nvGraphicFramePr>
          <p:cNvPr id="4" name="Objet 3">
            <a:extLst>
              <a:ext uri="{FF2B5EF4-FFF2-40B4-BE49-F238E27FC236}">
                <a16:creationId xmlns:a16="http://schemas.microsoft.com/office/drawing/2014/main" id="{A3FDC973-336A-92D6-5C1C-786BF8D73D04}"/>
              </a:ext>
            </a:extLst>
          </p:cNvPr>
          <p:cNvGraphicFramePr>
            <a:graphicFrameLocks noChangeAspect="1"/>
          </p:cNvGraphicFramePr>
          <p:nvPr>
            <p:extLst>
              <p:ext uri="{D42A27DB-BD31-4B8C-83A1-F6EECF244321}">
                <p14:modId xmlns:p14="http://schemas.microsoft.com/office/powerpoint/2010/main" val="1988510459"/>
              </p:ext>
            </p:extLst>
          </p:nvPr>
        </p:nvGraphicFramePr>
        <p:xfrm>
          <a:off x="326732" y="4919353"/>
          <a:ext cx="6121569" cy="914400"/>
        </p:xfrm>
        <a:graphic>
          <a:graphicData uri="http://schemas.openxmlformats.org/presentationml/2006/ole">
            <mc:AlternateContent xmlns:mc="http://schemas.openxmlformats.org/markup-compatibility/2006">
              <mc:Choice xmlns:v="urn:schemas-microsoft-com:vml" Requires="v">
                <p:oleObj name="Feuille de calcul" r:id="rId4" imgW="4737100" imgH="914400" progId="Excel.Sheet.12">
                  <p:embed/>
                </p:oleObj>
              </mc:Choice>
              <mc:Fallback>
                <p:oleObj name="Feuille de calcul" r:id="rId4" imgW="4737100" imgH="914400" progId="Excel.Sheet.12">
                  <p:embed/>
                  <p:pic>
                    <p:nvPicPr>
                      <p:cNvPr id="3" name="Objet 2">
                        <a:extLst>
                          <a:ext uri="{FF2B5EF4-FFF2-40B4-BE49-F238E27FC236}">
                            <a16:creationId xmlns:a16="http://schemas.microsoft.com/office/drawing/2014/main" id="{E188C438-FB4F-37AF-D9A4-B2800F6B982A}"/>
                          </a:ext>
                        </a:extLst>
                      </p:cNvPr>
                      <p:cNvPicPr/>
                      <p:nvPr/>
                    </p:nvPicPr>
                    <p:blipFill>
                      <a:blip r:embed="rId5"/>
                      <a:stretch>
                        <a:fillRect/>
                      </a:stretch>
                    </p:blipFill>
                    <p:spPr>
                      <a:xfrm>
                        <a:off x="326732" y="4919353"/>
                        <a:ext cx="6121569" cy="914400"/>
                      </a:xfrm>
                      <a:prstGeom prst="rect">
                        <a:avLst/>
                      </a:prstGeom>
                    </p:spPr>
                  </p:pic>
                </p:oleObj>
              </mc:Fallback>
            </mc:AlternateContent>
          </a:graphicData>
        </a:graphic>
      </p:graphicFrame>
    </p:spTree>
    <p:extLst>
      <p:ext uri="{BB962C8B-B14F-4D97-AF65-F5344CB8AC3E}">
        <p14:creationId xmlns:p14="http://schemas.microsoft.com/office/powerpoint/2010/main" val="24513850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ECFF271-4B6F-F131-CB0E-7B5B96F70D28}"/>
              </a:ext>
            </a:extLst>
          </p:cNvPr>
          <p:cNvSpPr>
            <a:spLocks noGrp="1"/>
          </p:cNvSpPr>
          <p:nvPr>
            <p:ph type="ctrTitle"/>
          </p:nvPr>
        </p:nvSpPr>
        <p:spPr>
          <a:xfrm>
            <a:off x="308472" y="178676"/>
            <a:ext cx="8637820" cy="1143497"/>
          </a:xfrm>
        </p:spPr>
        <p:txBody>
          <a:bodyPr/>
          <a:lstStyle/>
          <a:p>
            <a:pPr algn="just"/>
            <a:r>
              <a:rPr lang="fr-FR" sz="2800" b="1" dirty="0">
                <a:solidFill>
                  <a:schemeClr val="tx2">
                    <a:lumMod val="75000"/>
                  </a:schemeClr>
                </a:solidFill>
                <a:latin typeface="Tahoma"/>
                <a:ea typeface="Tahoma"/>
                <a:cs typeface="Tahoma"/>
              </a:rPr>
              <a:t>VM 2024 04 – Avis sur la convention de financement et de suivi entre le MGP et le Syndicat pour les J.O. et Paralympiques 2024</a:t>
            </a:r>
            <a:endParaRPr lang="fr-FR" sz="2800" dirty="0">
              <a:solidFill>
                <a:schemeClr val="tx2">
                  <a:lumMod val="75000"/>
                </a:schemeClr>
              </a:solidFill>
            </a:endParaRPr>
          </a:p>
        </p:txBody>
      </p:sp>
      <p:sp>
        <p:nvSpPr>
          <p:cNvPr id="3" name="ZoneTexte 2">
            <a:extLst>
              <a:ext uri="{FF2B5EF4-FFF2-40B4-BE49-F238E27FC236}">
                <a16:creationId xmlns:a16="http://schemas.microsoft.com/office/drawing/2014/main" id="{D1385C71-290D-AEC5-66C9-316F0B6FC03C}"/>
              </a:ext>
            </a:extLst>
          </p:cNvPr>
          <p:cNvSpPr txBox="1"/>
          <p:nvPr/>
        </p:nvSpPr>
        <p:spPr>
          <a:xfrm>
            <a:off x="308472" y="1322173"/>
            <a:ext cx="8490534" cy="4062651"/>
          </a:xfrm>
          <a:prstGeom prst="rect">
            <a:avLst/>
          </a:prstGeom>
          <a:noFill/>
        </p:spPr>
        <p:txBody>
          <a:bodyPr wrap="square" lIns="91440" tIns="45720" rIns="91440" bIns="45720" anchor="t">
            <a:spAutoFit/>
          </a:bodyPr>
          <a:lstStyle/>
          <a:p>
            <a:pPr algn="just"/>
            <a:r>
              <a:rPr lang="fr-FR" sz="2400" dirty="0">
                <a:effectLst/>
                <a:latin typeface="Tahoma" panose="020B0604030504040204" pitchFamily="34" charset="0"/>
                <a:ea typeface="Tahoma" panose="020B0604030504040204" pitchFamily="34" charset="0"/>
                <a:cs typeface="Tahoma" panose="020B0604030504040204" pitchFamily="34" charset="0"/>
              </a:rPr>
              <a:t>La convention a pour objet de définir :</a:t>
            </a:r>
          </a:p>
          <a:p>
            <a:pPr algn="just"/>
            <a:endParaRPr lang="fr-FR" sz="2400" dirty="0">
              <a:effectLst/>
              <a:latin typeface="Tahoma" panose="020B0604030504040204" pitchFamily="34" charset="0"/>
              <a:ea typeface="Tahoma" panose="020B0604030504040204" pitchFamily="34" charset="0"/>
              <a:cs typeface="Tahoma" panose="020B0604030504040204" pitchFamily="34" charset="0"/>
            </a:endParaRPr>
          </a:p>
          <a:p>
            <a:pPr marL="342900" lvl="0" indent="-342900" algn="just">
              <a:buFont typeface="Symbol" pitchFamily="2" charset="2"/>
              <a:buChar char=""/>
            </a:pPr>
            <a:r>
              <a:rPr lang="fr-FR" sz="2400" dirty="0">
                <a:effectLst/>
                <a:latin typeface="Tahoma" panose="020B0604030504040204" pitchFamily="34" charset="0"/>
                <a:ea typeface="Tahoma" panose="020B0604030504040204" pitchFamily="34" charset="0"/>
                <a:cs typeface="Tahoma" panose="020B0604030504040204" pitchFamily="34" charset="0"/>
              </a:rPr>
              <a:t>Les modalités de subventions exceptionnelles (250 000 € HT maximum) de la Métropole aux stations éphémères dites humanisées dans Paris lors des Jeux Olympiques et Paralympiques Paris 2024 ;</a:t>
            </a:r>
          </a:p>
          <a:p>
            <a:pPr marL="342900" lvl="0" indent="-342900" algn="just">
              <a:buFont typeface="Symbol" pitchFamily="2" charset="2"/>
              <a:buChar char=""/>
            </a:pPr>
            <a:r>
              <a:rPr lang="fr-FR" sz="2400" dirty="0">
                <a:effectLst/>
                <a:latin typeface="Tahoma" panose="020B0604030504040204" pitchFamily="34" charset="0"/>
                <a:ea typeface="Tahoma" panose="020B0604030504040204" pitchFamily="34" charset="0"/>
                <a:cs typeface="Tahoma" panose="020B0604030504040204" pitchFamily="34" charset="0"/>
              </a:rPr>
              <a:t>Les modalités d’association de la Métropole aux actions de suivi et de communication relatives à l’installation et l’exploitation desdites stations.</a:t>
            </a:r>
          </a:p>
          <a:p>
            <a:pPr marL="342900" lvl="0" indent="-342900" algn="just">
              <a:buFont typeface="Symbol" pitchFamily="2" charset="2"/>
              <a:buChar char=""/>
            </a:pPr>
            <a:endParaRPr lang="fr-FR" sz="2400" dirty="0">
              <a:latin typeface="Tahoma" panose="020B0604030504040204" pitchFamily="34" charset="0"/>
              <a:ea typeface="Tahoma" panose="020B0604030504040204" pitchFamily="34" charset="0"/>
              <a:cs typeface="Tahoma" panose="020B0604030504040204" pitchFamily="34" charset="0"/>
            </a:endParaRPr>
          </a:p>
          <a:p>
            <a:pPr lvl="0" algn="just"/>
            <a:endParaRPr lang="fr-FR" dirty="0">
              <a:latin typeface="Tahoma"/>
              <a:ea typeface="Tahoma"/>
              <a:cs typeface="Tahoma"/>
            </a:endParaRPr>
          </a:p>
        </p:txBody>
      </p:sp>
    </p:spTree>
    <p:extLst>
      <p:ext uri="{BB962C8B-B14F-4D97-AF65-F5344CB8AC3E}">
        <p14:creationId xmlns:p14="http://schemas.microsoft.com/office/powerpoint/2010/main" val="18280691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ECFF271-4B6F-F131-CB0E-7B5B96F70D28}"/>
              </a:ext>
            </a:extLst>
          </p:cNvPr>
          <p:cNvSpPr>
            <a:spLocks noGrp="1"/>
          </p:cNvSpPr>
          <p:nvPr>
            <p:ph type="ctrTitle"/>
          </p:nvPr>
        </p:nvSpPr>
        <p:spPr>
          <a:xfrm>
            <a:off x="232873" y="174761"/>
            <a:ext cx="8527055" cy="778618"/>
          </a:xfrm>
        </p:spPr>
        <p:txBody>
          <a:bodyPr/>
          <a:lstStyle/>
          <a:p>
            <a:pPr algn="l"/>
            <a:r>
              <a:rPr lang="fr-FR" sz="2800" b="1" dirty="0">
                <a:solidFill>
                  <a:schemeClr val="tx2">
                    <a:lumMod val="75000"/>
                  </a:schemeClr>
                </a:solidFill>
                <a:latin typeface="Tahoma"/>
                <a:ea typeface="Tahoma"/>
                <a:cs typeface="Tahoma"/>
              </a:rPr>
              <a:t>VM 2024 05 - Avis sur le Budget supplémentaire 2024 – Régie Velib’</a:t>
            </a:r>
            <a:endParaRPr lang="fr-FR" sz="2800" dirty="0">
              <a:solidFill>
                <a:schemeClr val="tx2">
                  <a:lumMod val="75000"/>
                </a:schemeClr>
              </a:solidFill>
            </a:endParaRPr>
          </a:p>
        </p:txBody>
      </p:sp>
      <p:sp>
        <p:nvSpPr>
          <p:cNvPr id="5" name="ZoneTexte 4">
            <a:extLst>
              <a:ext uri="{FF2B5EF4-FFF2-40B4-BE49-F238E27FC236}">
                <a16:creationId xmlns:a16="http://schemas.microsoft.com/office/drawing/2014/main" id="{89DBE80F-8F20-FD9B-D667-5F457F4DDC24}"/>
              </a:ext>
            </a:extLst>
          </p:cNvPr>
          <p:cNvSpPr txBox="1"/>
          <p:nvPr/>
        </p:nvSpPr>
        <p:spPr>
          <a:xfrm>
            <a:off x="232873" y="1092050"/>
            <a:ext cx="8722265" cy="5909310"/>
          </a:xfrm>
          <a:prstGeom prst="rect">
            <a:avLst/>
          </a:prstGeom>
          <a:noFill/>
        </p:spPr>
        <p:txBody>
          <a:bodyPr wrap="square" lIns="91440" tIns="45720" rIns="91440" bIns="45720" rtlCol="0" anchor="t">
            <a:spAutoFit/>
          </a:bodyPr>
          <a:lstStyle/>
          <a:p>
            <a:pPr algn="just"/>
            <a:r>
              <a:rPr lang="fr-FR" sz="2000" dirty="0">
                <a:effectLst/>
                <a:latin typeface="Tahoma" panose="020B0604030504040204" pitchFamily="34" charset="0"/>
                <a:ea typeface="Tahoma" panose="020B0604030504040204" pitchFamily="34" charset="0"/>
              </a:rPr>
              <a:t>Les résultats de l’exécution 2023 étant désormais approuvés, il convient d’intégrer au budget ces résultats et de réaliser plusieurs ajustements.</a:t>
            </a:r>
          </a:p>
          <a:p>
            <a:pPr algn="just"/>
            <a:endParaRPr lang="fr-FR" sz="2000" dirty="0">
              <a:latin typeface="Tahoma" panose="020B0604030504040204" pitchFamily="34" charset="0"/>
              <a:ea typeface="Tahoma" panose="020B0604030504040204" pitchFamily="34" charset="0"/>
            </a:endParaRPr>
          </a:p>
          <a:p>
            <a:pPr algn="just"/>
            <a:r>
              <a:rPr lang="fr-FR" sz="2000" dirty="0">
                <a:effectLst/>
                <a:latin typeface="Tahoma" panose="020B0604030504040204" pitchFamily="34" charset="0"/>
                <a:ea typeface="Tahoma" panose="020B0604030504040204" pitchFamily="34" charset="0"/>
              </a:rPr>
              <a:t>Ces ajustements consistent, d’une part à prendre en compte le surcoût des prestations à verser à </a:t>
            </a:r>
            <a:r>
              <a:rPr lang="fr-FR" sz="2000" dirty="0" err="1">
                <a:effectLst/>
                <a:latin typeface="Tahoma" panose="020B0604030504040204" pitchFamily="34" charset="0"/>
                <a:ea typeface="Tahoma" panose="020B0604030504040204" pitchFamily="34" charset="0"/>
              </a:rPr>
              <a:t>Smovengo</a:t>
            </a:r>
            <a:r>
              <a:rPr lang="fr-FR" sz="2000" dirty="0">
                <a:effectLst/>
                <a:latin typeface="Tahoma" panose="020B0604030504040204" pitchFamily="34" charset="0"/>
                <a:ea typeface="Tahoma" panose="020B0604030504040204" pitchFamily="34" charset="0"/>
              </a:rPr>
              <a:t> lié à l’augmentation du coefficient de révision de prix à appliquer au marché (+3%). D’autre part, à rectifier les montants de l’intéressement du prestataire aux recettes et de la compensation de surutilisation des vélos qui ont sensiblement variés car liés à l’évolution des usages de 2023, non connus lors de l’élaboration du BP 2024, comme indiqué en séance du 28 novembre 2023.</a:t>
            </a:r>
            <a:endParaRPr lang="fr-FR" sz="2000" dirty="0">
              <a:effectLst/>
              <a:latin typeface="Times New Roman" panose="02020603050405020304" pitchFamily="18" charset="0"/>
              <a:ea typeface="Times New Roman" panose="02020603050405020304" pitchFamily="18" charset="0"/>
            </a:endParaRPr>
          </a:p>
          <a:p>
            <a:pPr algn="just"/>
            <a:endParaRPr lang="fr-FR" sz="2000" dirty="0">
              <a:effectLst/>
              <a:latin typeface="Times New Roman" panose="02020603050405020304" pitchFamily="18" charset="0"/>
              <a:ea typeface="Times New Roman" panose="02020603050405020304" pitchFamily="18" charset="0"/>
            </a:endParaRPr>
          </a:p>
          <a:p>
            <a:pPr algn="just"/>
            <a:r>
              <a:rPr lang="fr-FR" sz="2000" dirty="0">
                <a:effectLst/>
                <a:latin typeface="Tahoma"/>
                <a:ea typeface="Tahoma"/>
                <a:cs typeface="Tahoma"/>
              </a:rPr>
              <a:t>Par ailleurs, ce budget supplémentaire permet de prendre en compte simultanément le coût et le financement des stations humanisées qui seront installées dans Paris lors des Jeux Olympiques et Jeux Paralympiques 2024. Le coût est évalué à près de 560 000 € dont 250 000 € seront financés par la Métropole du Grand Paris</a:t>
            </a:r>
            <a:r>
              <a:rPr lang="fr-FR" sz="2000" dirty="0">
                <a:latin typeface="Tahoma"/>
                <a:ea typeface="Tahoma"/>
                <a:cs typeface="Tahoma"/>
              </a:rPr>
              <a:t>, le reste par la Ville de Paris</a:t>
            </a:r>
            <a:r>
              <a:rPr lang="fr-FR" sz="2000" dirty="0">
                <a:effectLst/>
                <a:latin typeface="Tahoma"/>
                <a:ea typeface="Tahoma"/>
                <a:cs typeface="Tahoma"/>
              </a:rPr>
              <a:t>. Pour rappel, les montants relatifs aux stations géantes hors Paris ont déjà été intégrés au budget en dépenses et en recettes lors du budget primitif.</a:t>
            </a:r>
          </a:p>
          <a:p>
            <a:pPr algn="just"/>
            <a:endParaRPr lang="fr-FR" sz="1800" dirty="0">
              <a:effectLst/>
              <a:latin typeface="Tahoma" panose="020B0604030504040204" pitchFamily="34" charset="0"/>
              <a:ea typeface="Tahoma" panose="020B0604030504040204" pitchFamily="34" charset="0"/>
            </a:endParaRPr>
          </a:p>
        </p:txBody>
      </p:sp>
    </p:spTree>
    <p:extLst>
      <p:ext uri="{BB962C8B-B14F-4D97-AF65-F5344CB8AC3E}">
        <p14:creationId xmlns:p14="http://schemas.microsoft.com/office/powerpoint/2010/main" val="1179748931"/>
      </p:ext>
    </p:extLst>
  </p:cSld>
  <p:clrMapOvr>
    <a:masterClrMapping/>
  </p:clrMapOvr>
</p:sld>
</file>

<file path=ppt/theme/theme1.xml><?xml version="1.0" encoding="utf-8"?>
<a:theme xmlns:a="http://schemas.openxmlformats.org/drawingml/2006/main" name="Thème Office">
  <a:themeElements>
    <a:clrScheme name="Lib' 2">
      <a:dk1>
        <a:sysClr val="windowText" lastClr="000000"/>
      </a:dk1>
      <a:lt1>
        <a:sysClr val="window" lastClr="FFFFFF"/>
      </a:lt1>
      <a:dk2>
        <a:srgbClr val="5F766E"/>
      </a:dk2>
      <a:lt2>
        <a:srgbClr val="30433C"/>
      </a:lt2>
      <a:accent1>
        <a:srgbClr val="464350"/>
      </a:accent1>
      <a:accent2>
        <a:srgbClr val="514F9D"/>
      </a:accent2>
      <a:accent3>
        <a:srgbClr val="D6B021"/>
      </a:accent3>
      <a:accent4>
        <a:srgbClr val="DD563D"/>
      </a:accent4>
      <a:accent5>
        <a:srgbClr val="F6B09D"/>
      </a:accent5>
      <a:accent6>
        <a:srgbClr val="EA5164"/>
      </a:accent6>
      <a:hlink>
        <a:srgbClr val="5F766E"/>
      </a:hlink>
      <a:folHlink>
        <a:srgbClr val="5F766E"/>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a75842d0-7727-4bd7-adcb-64aee0e0d4cf">
      <UserInfo>
        <DisplayName>Ghislaine Geffroy</DisplayName>
        <AccountId>1099</AccountId>
        <AccountType/>
      </UserInfo>
      <UserInfo>
        <DisplayName>Florent Texier</DisplayName>
        <AccountId>1132</AccountId>
        <AccountType/>
      </UserInfo>
      <UserInfo>
        <DisplayName>Melody Tonolli</DisplayName>
        <AccountId>85</AccountId>
        <AccountType/>
      </UserInfo>
      <UserInfo>
        <DisplayName>Thierry Pereira</DisplayName>
        <AccountId>105</AccountId>
        <AccountType/>
      </UserInfo>
      <UserInfo>
        <DisplayName>Marthe Ozbolt</DisplayName>
        <AccountId>1874</AccountId>
        <AccountType/>
      </UserInfo>
      <UserInfo>
        <DisplayName>Malik SALEMKOUR</DisplayName>
        <AccountId>41</AccountId>
        <AccountType/>
      </UserInfo>
      <UserInfo>
        <DisplayName>Nathalie Couram</DisplayName>
        <AccountId>106</AccountId>
        <AccountType/>
      </UserInfo>
      <UserInfo>
        <DisplayName>Hugues Celier</DisplayName>
        <AccountId>2734</AccountId>
        <AccountType/>
      </UserInfo>
      <UserInfo>
        <DisplayName>Marine Thepot</DisplayName>
        <AccountId>434</AccountId>
        <AccountType/>
      </UserInfo>
      <UserInfo>
        <DisplayName>Fatima Ulrich</DisplayName>
        <AccountId>3862</AccountId>
        <AccountType/>
      </UserInfo>
    </SharedWithUsers>
    <lcf76f155ced4ddcb4097134ff3c332f xmlns="ca0b36a5-2e6a-4439-8285-f7b80704b28b">
      <Terms xmlns="http://schemas.microsoft.com/office/infopath/2007/PartnerControls"/>
    </lcf76f155ced4ddcb4097134ff3c332f>
    <TaxCatchAll xmlns="a75842d0-7727-4bd7-adcb-64aee0e0d4cf"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7593E4D76240A47BD8B73147240E4F5" ma:contentTypeVersion="21" ma:contentTypeDescription="Crée un document." ma:contentTypeScope="" ma:versionID="c96132e81c852bfbec40df60ff9957f3">
  <xsd:schema xmlns:xsd="http://www.w3.org/2001/XMLSchema" xmlns:xs="http://www.w3.org/2001/XMLSchema" xmlns:p="http://schemas.microsoft.com/office/2006/metadata/properties" xmlns:ns2="a75842d0-7727-4bd7-adcb-64aee0e0d4cf" xmlns:ns3="ca0b36a5-2e6a-4439-8285-f7b80704b28b" targetNamespace="http://schemas.microsoft.com/office/2006/metadata/properties" ma:root="true" ma:fieldsID="8307ecb2012f92d788cecf5c0a8cd8d0" ns2:_="" ns3:_="">
    <xsd:import namespace="a75842d0-7727-4bd7-adcb-64aee0e0d4cf"/>
    <xsd:import namespace="ca0b36a5-2e6a-4439-8285-f7b80704b28b"/>
    <xsd:element name="properties">
      <xsd:complexType>
        <xsd:sequence>
          <xsd:element name="documentManagement">
            <xsd:complexType>
              <xsd:all>
                <xsd:element ref="ns2:SharedWithUsers" minOccurs="0"/>
                <xsd:element ref="ns2:SharedWithDetails" minOccurs="0"/>
                <xsd:element ref="ns2:LastSharedByUser" minOccurs="0"/>
                <xsd:element ref="ns2:LastSharedByTime" minOccurs="0"/>
                <xsd:element ref="ns3:MediaServiceMetadata" minOccurs="0"/>
                <xsd:element ref="ns3:MediaServiceFastMetadata" minOccurs="0"/>
                <xsd:element ref="ns3:MediaServiceDateTaken" minOccurs="0"/>
                <xsd:element ref="ns3:MediaServiceAutoTags" minOccurs="0"/>
                <xsd:element ref="ns3:MediaServiceOCR" minOccurs="0"/>
                <xsd:element ref="ns3:MediaServiceLocation" minOccurs="0"/>
                <xsd:element ref="ns3:MediaServiceGenerationTime" minOccurs="0"/>
                <xsd:element ref="ns3:MediaServiceEventHashCode" minOccurs="0"/>
                <xsd:element ref="ns3:MediaServiceAutoKeyPoints" minOccurs="0"/>
                <xsd:element ref="ns3:MediaServiceKeyPoints" minOccurs="0"/>
                <xsd:element ref="ns3:MediaLengthInSeconds" minOccurs="0"/>
                <xsd:element ref="ns3:lcf76f155ced4ddcb4097134ff3c332f" minOccurs="0"/>
                <xsd:element ref="ns2:TaxCatchAll"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75842d0-7727-4bd7-adcb-64aee0e0d4cf" elementFormDefault="qualified">
    <xsd:import namespace="http://schemas.microsoft.com/office/2006/documentManagement/types"/>
    <xsd:import namespace="http://schemas.microsoft.com/office/infopath/2007/PartnerControls"/>
    <xsd:element name="SharedWithUsers" ma:index="8" nillable="true" ma:displayName="Partagé avec"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Partagé avec détails" ma:description="" ma:internalName="SharedWithDetails" ma:readOnly="true">
      <xsd:simpleType>
        <xsd:restriction base="dms:Note">
          <xsd:maxLength value="255"/>
        </xsd:restriction>
      </xsd:simpleType>
    </xsd:element>
    <xsd:element name="LastSharedByUser" ma:index="10" nillable="true" ma:displayName="Dernier partage par heure par utilisateur" ma:internalName="LastSharedByUser" ma:readOnly="true">
      <xsd:simpleType>
        <xsd:restriction base="dms:Note">
          <xsd:maxLength value="255"/>
        </xsd:restriction>
      </xsd:simpleType>
    </xsd:element>
    <xsd:element name="LastSharedByTime" ma:index="11" nillable="true" ma:displayName="Dernier partage par heure" ma:description="" ma:internalName="LastSharedByTime" ma:readOnly="true">
      <xsd:simpleType>
        <xsd:restriction base="dms:DateTime"/>
      </xsd:simpleType>
    </xsd:element>
    <xsd:element name="TaxCatchAll" ma:index="25" nillable="true" ma:displayName="Taxonomy Catch All Column" ma:hidden="true" ma:list="{55ce2dac-1a52-48c3-bb98-80af4ffadb44}" ma:internalName="TaxCatchAll" ma:showField="CatchAllData" ma:web="a75842d0-7727-4bd7-adcb-64aee0e0d4cf">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ca0b36a5-2e6a-4439-8285-f7b80704b28b" elementFormDefault="qualified">
    <xsd:import namespace="http://schemas.microsoft.com/office/2006/documentManagement/types"/>
    <xsd:import namespace="http://schemas.microsoft.com/office/infopath/2007/PartnerControls"/>
    <xsd:element name="MediaServiceMetadata" ma:index="12" nillable="true" ma:displayName="MediaServiceMetadata" ma:description="" ma:hidden="true" ma:internalName="MediaServiceMetadata" ma:readOnly="true">
      <xsd:simpleType>
        <xsd:restriction base="dms:Note"/>
      </xsd:simpleType>
    </xsd:element>
    <xsd:element name="MediaServiceFastMetadata" ma:index="13" nillable="true" ma:displayName="MediaServiceFastMetadata" ma:description="" ma:hidden="true" ma:internalName="MediaServiceFastMetadata" ma:readOnly="true">
      <xsd:simpleType>
        <xsd:restriction base="dms:Note"/>
      </xsd:simpleType>
    </xsd:element>
    <xsd:element name="MediaServiceDateTaken" ma:index="14" nillable="true" ma:displayName="MediaServiceDateTaken" ma:description="" ma:hidden="true" ma:internalName="MediaServiceDateTaken" ma:readOnly="true">
      <xsd:simpleType>
        <xsd:restriction base="dms:Text"/>
      </xsd:simpleType>
    </xsd:element>
    <xsd:element name="MediaServiceAutoTags" ma:index="15" nillable="true" ma:displayName="MediaServiceAutoTags" ma:description="" ma:internalName="MediaServiceAutoTags" ma:readOnly="true">
      <xsd:simpleType>
        <xsd:restriction base="dms:Text"/>
      </xsd:simpleType>
    </xsd:element>
    <xsd:element name="MediaServiceOCR" ma:index="16" nillable="true" ma:displayName="MediaServiceOCR" ma:internalName="MediaServiceOCR" ma:readOnly="true">
      <xsd:simpleType>
        <xsd:restriction base="dms:Note">
          <xsd:maxLength value="255"/>
        </xsd:restriction>
      </xsd:simpleType>
    </xsd:element>
    <xsd:element name="MediaServiceLocation" ma:index="17" nillable="true" ma:displayName="MediaServiceLocation" ma:internalName="MediaServiceLocation"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AutoKeyPoints" ma:index="20" nillable="true" ma:displayName="MediaServiceAutoKeyPoints" ma:hidden="true" ma:internalName="MediaServiceAutoKeyPoints" ma:readOnly="true">
      <xsd:simpleType>
        <xsd:restriction base="dms:Note"/>
      </xsd:simpleType>
    </xsd:element>
    <xsd:element name="MediaServiceKeyPoints" ma:index="21" nillable="true" ma:displayName="KeyPoints" ma:internalName="MediaServiceKeyPoints" ma:readOnly="true">
      <xsd:simpleType>
        <xsd:restriction base="dms:Note">
          <xsd:maxLength value="255"/>
        </xsd:restriction>
      </xsd:simpleType>
    </xsd:element>
    <xsd:element name="MediaLengthInSeconds" ma:index="22" nillable="true" ma:displayName="Length (seconds)" ma:internalName="MediaLengthInSeconds" ma:readOnly="true">
      <xsd:simpleType>
        <xsd:restriction base="dms:Unknown"/>
      </xsd:simpleType>
    </xsd:element>
    <xsd:element name="lcf76f155ced4ddcb4097134ff3c332f" ma:index="24" nillable="true" ma:taxonomy="true" ma:internalName="lcf76f155ced4ddcb4097134ff3c332f" ma:taxonomyFieldName="MediaServiceImageTags" ma:displayName="Balises d’images" ma:readOnly="false" ma:fieldId="{5cf76f15-5ced-4ddc-b409-7134ff3c332f}" ma:taxonomyMulti="true" ma:sspId="79ffc106-8a89-45ce-8f97-f21283b46f89"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6"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7"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65B27D8-02C5-4C50-83FE-274E6E6C4443}">
  <ds:schemaRefs>
    <ds:schemaRef ds:uri="http://schemas.microsoft.com/sharepoint/v3/contenttype/forms"/>
  </ds:schemaRefs>
</ds:datastoreItem>
</file>

<file path=customXml/itemProps2.xml><?xml version="1.0" encoding="utf-8"?>
<ds:datastoreItem xmlns:ds="http://schemas.openxmlformats.org/officeDocument/2006/customXml" ds:itemID="{3E76C959-F71C-4E1D-AEFA-6768A898FAD5}">
  <ds:schemaRefs>
    <ds:schemaRef ds:uri="a75842d0-7727-4bd7-adcb-64aee0e0d4cf"/>
    <ds:schemaRef ds:uri="ca0b36a5-2e6a-4439-8285-f7b80704b28b"/>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7179BD56-E591-4E4A-872D-FDACE41E98F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75842d0-7727-4bd7-adcb-64aee0e0d4cf"/>
    <ds:schemaRef ds:uri="ca0b36a5-2e6a-4439-8285-f7b80704b28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118</TotalTime>
  <Words>888</Words>
  <Application>Microsoft Macintosh PowerPoint</Application>
  <PresentationFormat>Affichage à l'écran (4:3)</PresentationFormat>
  <Paragraphs>53</Paragraphs>
  <Slides>12</Slides>
  <Notes>1</Notes>
  <HiddenSlides>0</HiddenSlides>
  <MMClips>0</MMClips>
  <ScaleCrop>false</ScaleCrop>
  <HeadingPairs>
    <vt:vector size="8" baseType="variant">
      <vt:variant>
        <vt:lpstr>Polices utilisées</vt:lpstr>
      </vt:variant>
      <vt:variant>
        <vt:i4>7</vt:i4>
      </vt:variant>
      <vt:variant>
        <vt:lpstr>Thème</vt:lpstr>
      </vt:variant>
      <vt:variant>
        <vt:i4>1</vt:i4>
      </vt:variant>
      <vt:variant>
        <vt:lpstr>Serveurs OLE incorporés</vt:lpstr>
      </vt:variant>
      <vt:variant>
        <vt:i4>1</vt:i4>
      </vt:variant>
      <vt:variant>
        <vt:lpstr>Titres des diapositives</vt:lpstr>
      </vt:variant>
      <vt:variant>
        <vt:i4>12</vt:i4>
      </vt:variant>
    </vt:vector>
  </HeadingPairs>
  <TitlesOfParts>
    <vt:vector size="21" baseType="lpstr">
      <vt:lpstr>Arial</vt:lpstr>
      <vt:lpstr>Calibri</vt:lpstr>
      <vt:lpstr>L Futura Light</vt:lpstr>
      <vt:lpstr>Symbol</vt:lpstr>
      <vt:lpstr>Tahoma</vt:lpstr>
      <vt:lpstr>Times</vt:lpstr>
      <vt:lpstr>Times New Roman</vt:lpstr>
      <vt:lpstr>Thème Office</vt:lpstr>
      <vt:lpstr>Feuille de calcul</vt:lpstr>
      <vt:lpstr>Comité syndical intervenant en substitution du conseil d’exploitation (Régie Vélib')​     séance du 18 juin 2024  </vt:lpstr>
      <vt:lpstr>Présentation PowerPoint</vt:lpstr>
      <vt:lpstr>1. Approbation du procès-verbal de la séance du 28/11/2023 </vt:lpstr>
      <vt:lpstr>VM 2024 01 : Avis sur le compte de gestion 2023</vt:lpstr>
      <vt:lpstr>VM 2024 02 : Avis sur le compte administratif 2023</vt:lpstr>
      <vt:lpstr>VM 2024 02 : Compte administratif 2023 (Suite)</vt:lpstr>
      <vt:lpstr>VM 2024 03 - Avis sur l’affectation du résultat 2023</vt:lpstr>
      <vt:lpstr>VM 2024 04 – Avis sur la convention de financement et de suivi entre le MGP et le Syndicat pour les J.O. et Paralympiques 2024</vt:lpstr>
      <vt:lpstr>VM 2024 05 - Avis sur le Budget supplémentaire 2024 – Régie Velib’</vt:lpstr>
      <vt:lpstr>VM 2024 05 - B.S. 2024 – Régie Velib’ (Suite)</vt:lpstr>
      <vt:lpstr>VM 2024 05 - B.S. 2024 – Régie Velib’ (Suite)</vt:lpstr>
      <vt:lpstr>VM 2024 06 - Avis sur la modification des contributions au Syndicat 2024</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Bureau Syndical</dc:title>
  <dc:creator>Hugues Celier</dc:creator>
  <cp:lastModifiedBy>Nathalie Couram</cp:lastModifiedBy>
  <cp:revision>14</cp:revision>
  <cp:lastPrinted>2021-09-15T14:32:39Z</cp:lastPrinted>
  <dcterms:created xsi:type="dcterms:W3CDTF">2021-01-14T14:35:36Z</dcterms:created>
  <dcterms:modified xsi:type="dcterms:W3CDTF">2024-06-19T14:56:15Z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0x01010067593E4D76240A47BD8B73147240E4F5</vt:lpwstr>
  </property>
  <property fmtid="{D5CDD505-2E9C-101B-9397-08002B2CF9AE}" pid="3" name="MediaServiceImageTags">
    <vt:lpwstr/>
  </property>
</Properties>
</file>